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BECC-9D6D-4298-B784-A66346310944}" type="datetimeFigureOut">
              <a:rPr lang="hr-HR" smtClean="0"/>
              <a:t>19.10.2018.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7FA4-447B-4ADF-9A5D-928A05CB2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716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BECC-9D6D-4298-B784-A66346310944}" type="datetimeFigureOut">
              <a:rPr lang="hr-HR" smtClean="0"/>
              <a:t>19.10.2018.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7FA4-447B-4ADF-9A5D-928A05CB2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13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BECC-9D6D-4298-B784-A66346310944}" type="datetimeFigureOut">
              <a:rPr lang="hr-HR" smtClean="0"/>
              <a:t>19.10.2018.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7FA4-447B-4ADF-9A5D-928A05CB2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056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BECC-9D6D-4298-B784-A66346310944}" type="datetimeFigureOut">
              <a:rPr lang="hr-HR" smtClean="0"/>
              <a:t>19.10.2018.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7FA4-447B-4ADF-9A5D-928A05CB2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634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BECC-9D6D-4298-B784-A66346310944}" type="datetimeFigureOut">
              <a:rPr lang="hr-HR" smtClean="0"/>
              <a:t>19.10.2018.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7FA4-447B-4ADF-9A5D-928A05CB2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548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BECC-9D6D-4298-B784-A66346310944}" type="datetimeFigureOut">
              <a:rPr lang="hr-HR" smtClean="0"/>
              <a:t>19.10.2018.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7FA4-447B-4ADF-9A5D-928A05CB2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739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BECC-9D6D-4298-B784-A66346310944}" type="datetimeFigureOut">
              <a:rPr lang="hr-HR" smtClean="0"/>
              <a:t>19.10.2018.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7FA4-447B-4ADF-9A5D-928A05CB2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5718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BECC-9D6D-4298-B784-A66346310944}" type="datetimeFigureOut">
              <a:rPr lang="hr-HR" smtClean="0"/>
              <a:t>19.10.2018.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7FA4-447B-4ADF-9A5D-928A05CB2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060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BECC-9D6D-4298-B784-A66346310944}" type="datetimeFigureOut">
              <a:rPr lang="hr-HR" smtClean="0"/>
              <a:t>19.10.2018.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7FA4-447B-4ADF-9A5D-928A05CB2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791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BECC-9D6D-4298-B784-A66346310944}" type="datetimeFigureOut">
              <a:rPr lang="hr-HR" smtClean="0"/>
              <a:t>19.10.2018.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7FA4-447B-4ADF-9A5D-928A05CB2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7753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BECC-9D6D-4298-B784-A66346310944}" type="datetimeFigureOut">
              <a:rPr lang="hr-HR" smtClean="0"/>
              <a:t>19.10.2018.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7FA4-447B-4ADF-9A5D-928A05CB2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678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FBECC-9D6D-4298-B784-A66346310944}" type="datetimeFigureOut">
              <a:rPr lang="hr-HR" smtClean="0"/>
              <a:t>19.10.2018.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67FA4-447B-4ADF-9A5D-928A05CB2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473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8872" y="708476"/>
            <a:ext cx="9144000" cy="2387600"/>
          </a:xfrm>
        </p:spPr>
        <p:txBody>
          <a:bodyPr/>
          <a:lstStyle/>
          <a:p>
            <a:r>
              <a:rPr lang="hr-HR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Kappusovi</a:t>
            </a:r>
            <a:r>
              <a:rPr lang="hr-H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izvještaji iz Novog svijeta</a:t>
            </a:r>
            <a:r>
              <a:rPr lang="hr-HR" b="1" dirty="0" smtClean="0"/>
              <a:t>	</a:t>
            </a:r>
            <a:endParaRPr lang="hr-H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02" y="3096076"/>
            <a:ext cx="9144000" cy="1655762"/>
          </a:xfrm>
        </p:spPr>
        <p:txBody>
          <a:bodyPr/>
          <a:lstStyle/>
          <a:p>
            <a:r>
              <a:rPr lang="hr-H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hr-H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kontekstu latinskih spisa </a:t>
            </a:r>
            <a:endParaRPr lang="hr-HR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 </a:t>
            </a:r>
            <a:r>
              <a:rPr lang="hr-H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 hrvatskih i slovenskih putnika u Ameriku</a:t>
            </a:r>
            <a:endParaRPr lang="hr-HR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2005" y="5348604"/>
            <a:ext cx="4053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r-H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r>
              <a:rPr lang="hr-HR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hr-H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Petra Šoštarić</a:t>
            </a:r>
          </a:p>
          <a:p>
            <a:r>
              <a:rPr lang="hr-HR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poslijedoktorandica</a:t>
            </a:r>
            <a:endParaRPr lang="hr-HR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Odsjek za klasičnu filologiju</a:t>
            </a:r>
          </a:p>
          <a:p>
            <a:r>
              <a:rPr lang="hr-H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Filozofski fakultet u Zagrebu</a:t>
            </a:r>
            <a:r>
              <a:rPr lang="hr-H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63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Latinski izvještaji iz Novog svijeta</a:t>
            </a:r>
            <a:endParaRPr lang="hr-H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pisma: od 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Kolumba</a:t>
            </a:r>
          </a:p>
          <a:p>
            <a:endParaRPr lang="hr-HR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Julián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Garcés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capacitate</a:t>
            </a:r>
            <a:r>
              <a:rPr lang="fr-FR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habilitate</a:t>
            </a:r>
            <a:r>
              <a:rPr lang="fr-FR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gentium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1537.</a:t>
            </a:r>
          </a:p>
          <a:p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Bartolomé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Casas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unico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vocationis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modo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omnium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gentium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20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veram</a:t>
            </a:r>
            <a:r>
              <a:rPr lang="hr-HR" sz="20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oko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1540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José de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Acosta</a:t>
            </a:r>
            <a:r>
              <a:rPr lang="hr-HR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sz="20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hr-HR" sz="20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procuranda</a:t>
            </a:r>
            <a:r>
              <a:rPr lang="hr-HR" sz="20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Indorum</a:t>
            </a:r>
            <a:r>
              <a:rPr lang="hr-HR" sz="20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salute</a:t>
            </a:r>
            <a:r>
              <a:rPr lang="hr-HR" sz="20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1588.</a:t>
            </a:r>
          </a:p>
          <a:p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Alonso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Vera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Cruz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r-HR" sz="20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Speculum</a:t>
            </a:r>
            <a:r>
              <a:rPr lang="hr-HR" sz="20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coniugiorum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1556.</a:t>
            </a:r>
          </a:p>
          <a:p>
            <a:endParaRPr lang="hr-HR" sz="2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1536. osnovan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Colegio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hr-H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Santa Cruz de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Tlatelolco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812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238" y="5934807"/>
            <a:ext cx="10515600" cy="512519"/>
          </a:xfrm>
        </p:spPr>
        <p:txBody>
          <a:bodyPr>
            <a:normAutofit fontScale="90000"/>
          </a:bodyPr>
          <a:lstStyle/>
          <a:p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Colegio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</a:t>
            </a:r>
            <a:r>
              <a:rPr lang="hr-HR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Santa Cruz de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Tlatelolco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l-PL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Diego </a:t>
            </a:r>
            <a:r>
              <a:rPr lang="pl-PL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Delso</a:t>
            </a:r>
            <a:r>
              <a:rPr lang="pl-PL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CC BY-SA 3.0, https://commons.wikimedia.org/w/index.php?curid=30821989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52" y="430823"/>
            <a:ext cx="11254153" cy="532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03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Vinko </a:t>
            </a:r>
            <a:r>
              <a:rPr lang="hr-HR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aletin</a:t>
            </a:r>
            <a:endParaRPr lang="hr-H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430" y="1808040"/>
            <a:ext cx="6222024" cy="4351338"/>
          </a:xfrm>
        </p:spPr>
        <p:txBody>
          <a:bodyPr>
            <a:normAutofit lnSpcReduction="10000"/>
          </a:bodyPr>
          <a:lstStyle/>
          <a:p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Korčula, 1508.- nakon 1571.</a:t>
            </a:r>
          </a:p>
          <a:p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Španjolska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Yucatán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Španjolska, 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Italija</a:t>
            </a:r>
            <a:endParaRPr lang="hr-HR" sz="2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latinski, talijanski, španjolski</a:t>
            </a:r>
          </a:p>
          <a:p>
            <a:r>
              <a:rPr lang="en-GB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Tratado</a:t>
            </a:r>
            <a:r>
              <a:rPr lang="en-GB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GB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</a:t>
            </a:r>
            <a:r>
              <a:rPr lang="en-GB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GB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justicia</a:t>
            </a:r>
            <a:r>
              <a:rPr lang="en-GB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</a:t>
            </a:r>
            <a:r>
              <a:rPr lang="en-GB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guerra</a:t>
            </a:r>
            <a:endParaRPr lang="hr-HR" sz="18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0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hr-HR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iure</a:t>
            </a:r>
            <a:r>
              <a:rPr lang="hr-HR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r-HR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iustita</a:t>
            </a:r>
            <a:r>
              <a:rPr lang="hr-HR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belli</a:t>
            </a:r>
            <a:r>
              <a:rPr lang="hr-HR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</a:t>
            </a:r>
            <a:r>
              <a:rPr lang="hr-HR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Indos</a:t>
            </a:r>
            <a:r>
              <a:rPr lang="hr-HR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hr-HR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Philippum</a:t>
            </a:r>
            <a:r>
              <a:rPr lang="hr-HR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regem</a:t>
            </a:r>
            <a:r>
              <a:rPr lang="hr-HR" sz="20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hr-HR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1557-58</a:t>
            </a:r>
          </a:p>
          <a:p>
            <a:r>
              <a:rPr lang="hr-HR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anrovski hibrid: historiografija, putopis, skolastička rasprava</a:t>
            </a:r>
          </a:p>
          <a:p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Valladolid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1551: de las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Casas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protiv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Sepúlvede</a:t>
            </a:r>
            <a:endParaRPr lang="hr-HR" sz="2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Paletin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opisuje indijanska plemena od Floride do Perua….</a:t>
            </a:r>
          </a:p>
          <a:p>
            <a:r>
              <a:rPr lang="hr-HR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luži se ranijom historiografijom</a:t>
            </a:r>
            <a:endParaRPr lang="hr-HR" sz="2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395" y="1808040"/>
            <a:ext cx="5232904" cy="392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2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0888"/>
            <a:ext cx="10515600" cy="481263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</a:t>
            </a:r>
            <a:r>
              <a:rPr lang="hr-HR" sz="2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verso</a:t>
            </a:r>
            <a:r>
              <a:rPr lang="hr-HR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recto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6156"/>
            <a:ext cx="10515600" cy="464654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Cortesius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videns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omnia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oppida ab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incolis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derelicta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omni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meliori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potuit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solertia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innitens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insulanos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hr-H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blandimentis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aliciens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revocavit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rebus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insulae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sic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compositis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omnia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ipsis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comeatui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neccesaria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emit. Cum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insulanis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pacem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composuit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idola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respuerent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hr-H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regibus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Hispaniae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dedant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monuit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insulani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omnibus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ovantes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asentiunt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confractis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idolis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cruces ac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beatissimae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virginis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imagines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adorandas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templis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posuit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Insulani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Hispanorum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reccesu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ducem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precabant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Christianam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religionem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doceret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relinqueret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quod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timens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renuit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brevi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hoc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ipsis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pervisurum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promitit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Et sic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benevolos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relinquens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 insula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recessit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legens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peninsulae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Jucatan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quousque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pervenisset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ostium.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Fluminis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Tavasco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oppidum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Pontonchan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habita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cum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oppidanis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interpretes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intelligentia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Rogat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sociis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neccesaria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venderent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emendum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ingressum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oppidi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permiterent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permittens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omnem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pacis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amicitiae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securitatem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negant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barbari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utrumque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armati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veniunt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superbia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tumentes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confiniis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discedant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monent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incolas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inquietent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Alias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minantur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omnes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Christianos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interfecturos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 in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conviviis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dapibus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voraturos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6894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Ivan </a:t>
            </a:r>
            <a:r>
              <a:rPr lang="hr-HR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Rattkay</a:t>
            </a:r>
            <a:endParaRPr lang="hr-H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95753" cy="4103378"/>
          </a:xfrm>
        </p:spPr>
        <p:txBody>
          <a:bodyPr>
            <a:normAutofit/>
          </a:bodyPr>
          <a:lstStyle/>
          <a:p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Ptuj 1647. –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Tarahumara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(danas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Chihuahua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1683.</a:t>
            </a:r>
          </a:p>
          <a:p>
            <a:r>
              <a:rPr lang="hr-HR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tudirao filozofiju u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Grazu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predavao u Gorici i Zagrebu</a:t>
            </a:r>
            <a:endParaRPr lang="hr-HR" sz="2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latinski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njemački</a:t>
            </a:r>
          </a:p>
          <a:p>
            <a:r>
              <a:rPr lang="hr-HR" sz="20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Izvješća iz </a:t>
            </a:r>
            <a:r>
              <a:rPr lang="hr-HR" sz="20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Tarahumare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karta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Tarahumare</a:t>
            </a:r>
            <a:endParaRPr lang="hr-HR" sz="2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Iucundum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erat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videre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(…)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qualiter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omnes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fere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Hispanicum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sermonem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bene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scientes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ad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omnia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dociles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omnibus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aeconomicis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reliquisque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bene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versati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ad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instar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Hispanorum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terram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excolebant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duos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annos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proh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…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expulsis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catholicis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diruta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templa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profanata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sacra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vasa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ornamenta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benedicta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usum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profanum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adhibita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ebrietates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denuo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usurpatae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Pristinus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idolorum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cultus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admissus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odium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veram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religionem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invaluit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(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Korade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1998)</a:t>
            </a:r>
            <a:endParaRPr lang="hr-HR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019" y="1166503"/>
            <a:ext cx="3068433" cy="451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96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Marcus</a:t>
            </a:r>
            <a:r>
              <a:rPr lang="hr-H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Antonius</a:t>
            </a:r>
            <a:r>
              <a:rPr lang="hr-H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Kappus</a:t>
            </a:r>
            <a:endParaRPr lang="hr-H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915" y="1825625"/>
            <a:ext cx="4800599" cy="4351338"/>
          </a:xfrm>
        </p:spPr>
        <p:txBody>
          <a:bodyPr>
            <a:normAutofit lnSpcReduction="10000"/>
          </a:bodyPr>
          <a:lstStyle/>
          <a:p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Kamna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gorica, 1657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Sonora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1717.</a:t>
            </a:r>
          </a:p>
          <a:p>
            <a:r>
              <a:rPr lang="hr-HR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redavao latinski u Ljubljani,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Leobenu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Zagrebu, studirao teologiju u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Grazu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Milanu</a:t>
            </a:r>
          </a:p>
          <a:p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1687. napušta Europu</a:t>
            </a:r>
            <a:endParaRPr lang="hr-HR" sz="2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Sonora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pleme Ópata</a:t>
            </a:r>
            <a:endParaRPr lang="hr-HR" sz="2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Eusebio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Francesco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Kino</a:t>
            </a:r>
            <a:endParaRPr lang="hr-HR" sz="2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jemački, latinski, 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španjolski</a:t>
            </a:r>
          </a:p>
          <a:p>
            <a:r>
              <a:rPr lang="hr-HR" sz="20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Enthusiasmus</a:t>
            </a:r>
            <a:r>
              <a:rPr lang="hr-HR" sz="20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sive </a:t>
            </a:r>
            <a:r>
              <a:rPr lang="hr-HR" sz="20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solemnes</a:t>
            </a:r>
            <a:r>
              <a:rPr lang="hr-HR" sz="20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ludi poetici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1708.</a:t>
            </a:r>
            <a:r>
              <a:rPr lang="hr-HR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pisma</a:t>
            </a:r>
            <a:endParaRPr lang="hr-HR" sz="2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roučavatelji: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Stanonik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Nabergoj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Šabec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Classen</a:t>
            </a:r>
            <a:endParaRPr lang="hr-HR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114" y="1825624"/>
            <a:ext cx="6553911" cy="45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50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Kappus</a:t>
            </a:r>
            <a:r>
              <a:rPr lang="hr-H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Indians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devoted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especially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agriculture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me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enough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wheat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maize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(…) as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beans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My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gardeners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diligent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agriculture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sowing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planting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onions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garlic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salad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radish,cabbage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sown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me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sugar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cane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largest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cotton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(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Stanonik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1986)</a:t>
            </a:r>
          </a:p>
          <a:p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Nunc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quidem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accursu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Hispanorum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sedata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videtur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concitatio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Indorum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quanto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tempore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sese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continebit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pacifica</a:t>
            </a: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</a:t>
            </a: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loquentur</a:t>
            </a: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</a:t>
            </a:r>
            <a:r>
              <a:rPr lang="hr-H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meisque</a:t>
            </a:r>
            <a:r>
              <a:rPr lang="hr-H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vicini</a:t>
            </a:r>
            <a:r>
              <a:rPr lang="hr-H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</a:t>
            </a:r>
            <a:r>
              <a:rPr lang="hr-H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gratias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optimo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Deo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pace</a:t>
            </a:r>
            <a:r>
              <a:rPr lang="hr-H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vivunt</a:t>
            </a:r>
            <a:r>
              <a:rPr lang="hr-H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suntque</a:t>
            </a:r>
            <a:r>
              <a:rPr lang="hr-H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semel</a:t>
            </a:r>
            <a:r>
              <a:rPr lang="hr-H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susceptae</a:t>
            </a:r>
            <a:r>
              <a:rPr lang="hr-H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verae</a:t>
            </a:r>
            <a:r>
              <a:rPr lang="hr-H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fidei</a:t>
            </a:r>
            <a:r>
              <a:rPr lang="hr-H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longe</a:t>
            </a:r>
            <a:r>
              <a:rPr lang="hr-H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amantiores</a:t>
            </a:r>
            <a:r>
              <a:rPr lang="hr-H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neque</a:t>
            </a:r>
            <a:r>
              <a:rPr lang="hr-H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</a:t>
            </a:r>
            <a:r>
              <a:rPr lang="hr-H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feri</a:t>
            </a:r>
            <a:r>
              <a:rPr lang="hr-H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r-H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barbari, </a:t>
            </a:r>
            <a:r>
              <a:rPr lang="hr-HR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</a:t>
            </a:r>
            <a:r>
              <a:rPr lang="hr-H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Tauromarenses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(</a:t>
            </a:r>
            <a:r>
              <a:rPr lang="hr-H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Stanonik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1990)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52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Usporedba/zaključak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Paletin</a:t>
            </a:r>
            <a:r>
              <a:rPr lang="hr-HR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dresat: Filip II</a:t>
            </a:r>
          </a:p>
          <a:p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politički ciljevi</a:t>
            </a:r>
          </a:p>
          <a:p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napadi na neistomišljenike</a:t>
            </a: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autopsija + korištenje ranijih izvora</a:t>
            </a: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negativan prikaz Indijanaca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Rattkay</a:t>
            </a:r>
            <a:r>
              <a:rPr lang="hr-H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Kappus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adresati: obitelj, nadređeni u redu</a:t>
            </a:r>
          </a:p>
          <a:p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utopsija</a:t>
            </a:r>
          </a:p>
          <a:p>
            <a:r>
              <a:rPr lang="hr-H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izbalansiraniji prikaz Indijanaca</a:t>
            </a:r>
          </a:p>
          <a:p>
            <a:pPr marL="0" indent="0">
              <a:buNone/>
            </a:pPr>
            <a:endParaRPr lang="hr-HR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507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702</Words>
  <Application>Microsoft Office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Kappusovi izvještaji iz Novog svijeta </vt:lpstr>
      <vt:lpstr>Latinski izvještaji iz Novog svijeta</vt:lpstr>
      <vt:lpstr>Colegio de la Santa Cruz de Tlatelolco de Diego Delso, CC BY-SA 3.0, https://commons.wikimedia.org/w/index.php?curid=30821989</vt:lpstr>
      <vt:lpstr>Vinko Paletin</vt:lpstr>
      <vt:lpstr> 33 verso-34 recto  </vt:lpstr>
      <vt:lpstr>Ivan Rattkay</vt:lpstr>
      <vt:lpstr>Marcus Antonius Kappus</vt:lpstr>
      <vt:lpstr>Kappus  </vt:lpstr>
      <vt:lpstr>Usporedba/zaključak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Kappusovi izvještaji iz Novog svijeta </dc:title>
  <dc:creator>Petra Šoštarić</dc:creator>
  <cp:lastModifiedBy>Petra Šoštarić</cp:lastModifiedBy>
  <cp:revision>43</cp:revision>
  <dcterms:created xsi:type="dcterms:W3CDTF">2018-10-16T12:00:26Z</dcterms:created>
  <dcterms:modified xsi:type="dcterms:W3CDTF">2018-10-19T22:19:21Z</dcterms:modified>
</cp:coreProperties>
</file>