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2" r:id="rId7"/>
    <p:sldId id="263" r:id="rId8"/>
    <p:sldId id="264" r:id="rId9"/>
    <p:sldId id="260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Radoš-Perković" userId="4ced4bf3-b86b-4602-b425-af4a8647c88b" providerId="ADAL" clId="{8CBCC502-4FC1-4225-B922-3AA5E80A08F1}"/>
    <pc:docChg chg="modSld">
      <pc:chgData name="Katja Radoš-Perković" userId="4ced4bf3-b86b-4602-b425-af4a8647c88b" providerId="ADAL" clId="{8CBCC502-4FC1-4225-B922-3AA5E80A08F1}" dt="2021-05-01T16:23:46.095" v="38" actId="1076"/>
      <pc:docMkLst>
        <pc:docMk/>
      </pc:docMkLst>
      <pc:sldChg chg="modSp">
        <pc:chgData name="Katja Radoš-Perković" userId="4ced4bf3-b86b-4602-b425-af4a8647c88b" providerId="ADAL" clId="{8CBCC502-4FC1-4225-B922-3AA5E80A08F1}" dt="2021-05-01T16:20:52.111" v="37" actId="20577"/>
        <pc:sldMkLst>
          <pc:docMk/>
          <pc:sldMk cId="0" sldId="262"/>
        </pc:sldMkLst>
        <pc:spChg chg="mod">
          <ac:chgData name="Katja Radoš-Perković" userId="4ced4bf3-b86b-4602-b425-af4a8647c88b" providerId="ADAL" clId="{8CBCC502-4FC1-4225-B922-3AA5E80A08F1}" dt="2021-05-01T16:20:52.111" v="37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Katja Radoš-Perković" userId="4ced4bf3-b86b-4602-b425-af4a8647c88b" providerId="ADAL" clId="{8CBCC502-4FC1-4225-B922-3AA5E80A08F1}" dt="2021-05-01T16:23:46.095" v="38" actId="1076"/>
        <pc:sldMkLst>
          <pc:docMk/>
          <pc:sldMk cId="0" sldId="268"/>
        </pc:sldMkLst>
        <pc:spChg chg="mod">
          <ac:chgData name="Katja Radoš-Perković" userId="4ced4bf3-b86b-4602-b425-af4a8647c88b" providerId="ADAL" clId="{8CBCC502-4FC1-4225-B922-3AA5E80A08F1}" dt="2021-05-01T16:23:46.095" v="38" actId="1076"/>
          <ac:spMkLst>
            <pc:docMk/>
            <pc:sldMk cId="0" sldId="26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7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0415-8088-4357-AE83-51FB2F8192D3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C98CE-EC2E-43DF-8C1C-60C17E012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" y="2"/>
            <a:ext cx="91616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55"/>
          <a:stretch/>
        </p:blipFill>
        <p:spPr>
          <a:xfrm>
            <a:off x="9164577" y="0"/>
            <a:ext cx="302742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0784" y="4883365"/>
            <a:ext cx="6108526" cy="1655762"/>
          </a:xfrm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</a:rPr>
              <a:t>Najveća i najstarija talijanistika u Hrvatskoj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27294" y="143435"/>
            <a:ext cx="8785412" cy="3397623"/>
          </a:xfrm>
          <a:prstGeom prst="round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5231" y="11497"/>
            <a:ext cx="8927127" cy="35983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r-HR" sz="8000" b="1" dirty="0"/>
              <a:t>TALIJANISTIKA</a:t>
            </a:r>
            <a:br>
              <a:rPr lang="hr-HR" sz="8000" b="1" dirty="0"/>
            </a:br>
            <a:r>
              <a:rPr lang="hr-HR" sz="8000" b="1" dirty="0"/>
              <a:t>Filozofski fakultet</a:t>
            </a:r>
            <a:br>
              <a:rPr lang="hr-HR" sz="8000" b="1" dirty="0"/>
            </a:br>
            <a:r>
              <a:rPr lang="hr-HR" sz="8000" b="1" dirty="0"/>
              <a:t>Sveučilište u Zagrebu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50019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99" y="0"/>
            <a:ext cx="4524578" cy="1645920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Gdje</a:t>
            </a:r>
            <a:r>
              <a:rPr lang="hr-HR" sz="5400" dirty="0">
                <a:latin typeface="Verdana" pitchFamily="34" charset="0"/>
                <a:ea typeface="Verdana" pitchFamily="34" charset="0"/>
                <a:cs typeface="Verdana" pitchFamily="34" charset="0"/>
              </a:rPr>
              <a:t> se nalazimo?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8722" y="6185941"/>
            <a:ext cx="5654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http://www.ffzg.unizg.hr/talijan/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92" y="259976"/>
            <a:ext cx="11611156" cy="950259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r-H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r-H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hr-HR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75579" y="259976"/>
            <a:ext cx="4616656" cy="690283"/>
          </a:xfrm>
          <a:prstGeom prst="wedgeRoundRectCallout">
            <a:avLst>
              <a:gd name="adj1" fmla="val -35600"/>
              <a:gd name="adj2" fmla="val 28541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</a:t>
            </a:r>
            <a:r>
              <a:rPr lang="en-US" sz="36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</a:t>
            </a:r>
            <a:r>
              <a:rPr lang="hr-H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ć</a:t>
            </a:r>
            <a:r>
              <a:rPr lang="en-US" sz="36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hr-H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katu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1" y="1501158"/>
            <a:ext cx="4383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ea typeface="Verdana" pitchFamily="34" charset="0"/>
                <a:cs typeface="Verdana" pitchFamily="34" charset="0"/>
              </a:rPr>
              <a:t>A hodnik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: predavaonice </a:t>
            </a:r>
          </a:p>
          <a:p>
            <a:pPr>
              <a:buNone/>
            </a:pPr>
            <a:r>
              <a:rPr lang="hr-HR" sz="2800" b="1" dirty="0">
                <a:ea typeface="Verdana" pitchFamily="34" charset="0"/>
                <a:cs typeface="Verdana" pitchFamily="34" charset="0"/>
              </a:rPr>
              <a:t>F hodnik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t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ajništvo (F-304) i</a:t>
            </a:r>
            <a:endParaRPr lang="en-US" sz="2800" dirty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                 </a:t>
            </a:r>
            <a:r>
              <a:rPr lang="hr-HR" sz="2800" dirty="0">
                <a:ea typeface="Verdana" pitchFamily="34" charset="0"/>
                <a:cs typeface="Verdana" pitchFamily="34" charset="0"/>
              </a:rPr>
              <a:t> kabineti profesora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589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rgbClr val="C00000"/>
                </a:solidFill>
              </a:rPr>
              <a:t>Čekamo vas!			Vi </a:t>
            </a:r>
            <a:r>
              <a:rPr lang="hr-HR" sz="5400" b="1" dirty="0" err="1">
                <a:solidFill>
                  <a:srgbClr val="C00000"/>
                </a:solidFill>
              </a:rPr>
              <a:t>aspettiamo</a:t>
            </a:r>
            <a:r>
              <a:rPr lang="hr-HR" sz="54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985553"/>
            <a:ext cx="10515600" cy="4191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300" dirty="0"/>
              <a:t>Posjetite nas na web stranici </a:t>
            </a:r>
          </a:p>
          <a:p>
            <a:pPr marL="0" indent="0" algn="ctr">
              <a:buNone/>
            </a:pPr>
            <a:r>
              <a:rPr lang="hr-HR" dirty="0"/>
              <a:t>http://www.ffzg.unizg.hr/talijan/</a:t>
            </a:r>
          </a:p>
          <a:p>
            <a:pPr algn="ctr">
              <a:buNone/>
            </a:pPr>
            <a:endParaRPr lang="hr-HR" sz="40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hr-HR" sz="6000" dirty="0">
                <a:solidFill>
                  <a:srgbClr val="C00000"/>
                </a:solidFill>
              </a:rPr>
              <a:t>DOBRODOŠLI!		BENVENUTI!</a:t>
            </a:r>
          </a:p>
          <a:p>
            <a:pPr algn="ctr">
              <a:buNone/>
            </a:pPr>
            <a:endParaRPr lang="hr-HR" sz="40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hr-HR" sz="4000" dirty="0"/>
              <a:t>Pitajte ako vas još nešto zanima</a:t>
            </a:r>
            <a:endParaRPr lang="hr-HR" sz="4000" dirty="0">
              <a:solidFill>
                <a:srgbClr val="C00000"/>
              </a:solidFill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occh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46" y="1991422"/>
            <a:ext cx="2600659" cy="3627235"/>
          </a:xfrm>
          <a:prstGeom prst="rect">
            <a:avLst/>
          </a:prstGeom>
        </p:spPr>
      </p:pic>
      <p:pic>
        <p:nvPicPr>
          <p:cNvPr id="5" name="Picture 4" descr="leonar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3081" y="1979788"/>
            <a:ext cx="2479161" cy="358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255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/>
              <a:t>Studij talijanistike   (3+2)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205" y="1991422"/>
            <a:ext cx="5992368" cy="1868551"/>
          </a:xfrm>
        </p:spPr>
        <p:txBody>
          <a:bodyPr>
            <a:normAutofit/>
          </a:bodyPr>
          <a:lstStyle/>
          <a:p>
            <a:r>
              <a:rPr lang="hr-HR" sz="3600" b="1" dirty="0"/>
              <a:t>PREDDIPLOMSKI </a:t>
            </a:r>
            <a:r>
              <a:rPr lang="en-US" sz="3600" b="1" dirty="0" err="1"/>
              <a:t>STUDIJ</a:t>
            </a:r>
            <a:r>
              <a:rPr lang="hr-HR" sz="3600" b="1" dirty="0"/>
              <a:t>  </a:t>
            </a:r>
          </a:p>
          <a:p>
            <a:pPr>
              <a:buNone/>
            </a:pPr>
            <a:r>
              <a:rPr lang="hr-HR" sz="3600" b="1" dirty="0"/>
              <a:t>– </a:t>
            </a:r>
            <a:r>
              <a:rPr lang="hr-HR" sz="3600" b="1" dirty="0">
                <a:solidFill>
                  <a:srgbClr val="C00000"/>
                </a:solidFill>
              </a:rPr>
              <a:t>3 godine </a:t>
            </a:r>
            <a:r>
              <a:rPr lang="hr-HR" sz="3600" b="1" dirty="0"/>
              <a:t>–  sveučilišni prvostupnik/ca talijanistike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07899" y="4993662"/>
            <a:ext cx="7579301" cy="1142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/>
              <a:t>DIPLOMSKI </a:t>
            </a:r>
            <a:r>
              <a:rPr lang="en-US" sz="3600" b="1" dirty="0" err="1"/>
              <a:t>STUDIJ</a:t>
            </a:r>
            <a:endParaRPr lang="hr-HR" sz="3600" b="1" dirty="0"/>
          </a:p>
          <a:p>
            <a:pPr>
              <a:buFont typeface="Arial" panose="020B0604020202020204" pitchFamily="34" charset="0"/>
              <a:buNone/>
            </a:pPr>
            <a:r>
              <a:rPr lang="hr-HR" sz="3600" b="1" dirty="0"/>
              <a:t>– </a:t>
            </a:r>
            <a:r>
              <a:rPr lang="hr-HR" sz="3600" b="1" dirty="0">
                <a:solidFill>
                  <a:srgbClr val="C00000"/>
                </a:solidFill>
              </a:rPr>
              <a:t>2 godine </a:t>
            </a:r>
            <a:r>
              <a:rPr lang="hr-HR" sz="3600" b="1" dirty="0"/>
              <a:t>– magistar/a talijanistike </a:t>
            </a:r>
          </a:p>
          <a:p>
            <a:pPr>
              <a:buFont typeface="Arial" panose="020B0604020202020204" pitchFamily="34" charset="0"/>
              <a:buNone/>
            </a:pPr>
            <a:endParaRPr lang="hr-HR" sz="3600" b="1" dirty="0"/>
          </a:p>
          <a:p>
            <a:endParaRPr lang="hr-HR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87383"/>
            <a:ext cx="10515600" cy="1698171"/>
          </a:xfrm>
        </p:spPr>
        <p:txBody>
          <a:bodyPr>
            <a:noAutofit/>
          </a:bodyPr>
          <a:lstStyle/>
          <a:p>
            <a:pPr algn="ctr"/>
            <a:r>
              <a:rPr lang="hr-HR" sz="6000" b="1" dirty="0">
                <a:solidFill>
                  <a:srgbClr val="C00000"/>
                </a:solidFill>
              </a:rPr>
              <a:t>Koliko</a:t>
            </a:r>
            <a:r>
              <a:rPr lang="hr-HR" sz="6000" b="1" dirty="0"/>
              <a:t> se studenata upisuje na prvu godinu?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6" y="2606696"/>
            <a:ext cx="5157787" cy="1299097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JEDNOPREDMETNA</a:t>
            </a:r>
          </a:p>
          <a:p>
            <a:pPr algn="ctr"/>
            <a:r>
              <a:rPr lang="hr-HR" sz="3600" dirty="0"/>
              <a:t>talijanistika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6" y="4232365"/>
            <a:ext cx="5157787" cy="30275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b="1" dirty="0"/>
              <a:t>	</a:t>
            </a:r>
            <a:r>
              <a:rPr lang="hr-HR" sz="3600" dirty="0"/>
              <a:t>		</a:t>
            </a:r>
          </a:p>
          <a:p>
            <a:pPr algn="ctr"/>
            <a:r>
              <a:rPr lang="hr-HR" sz="4000" dirty="0"/>
              <a:t>upisuje </a:t>
            </a:r>
            <a:r>
              <a:rPr lang="hr-HR" sz="4000" b="1" dirty="0">
                <a:solidFill>
                  <a:srgbClr val="C00000"/>
                </a:solidFill>
              </a:rPr>
              <a:t>10</a:t>
            </a:r>
            <a:r>
              <a:rPr lang="hr-HR" sz="4000" dirty="0">
                <a:solidFill>
                  <a:srgbClr val="C00000"/>
                </a:solidFill>
              </a:rPr>
              <a:t> studenata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2606697"/>
            <a:ext cx="5183188" cy="1299096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DVOPREDMETNA</a:t>
            </a:r>
          </a:p>
          <a:p>
            <a:pPr algn="ctr"/>
            <a:r>
              <a:rPr lang="hr-HR" sz="3600" dirty="0"/>
              <a:t>talijanistika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4232365"/>
            <a:ext cx="5183188" cy="3027590"/>
          </a:xfrm>
        </p:spPr>
        <p:txBody>
          <a:bodyPr/>
          <a:lstStyle/>
          <a:p>
            <a:endParaRPr lang="hr-HR" sz="3600" dirty="0"/>
          </a:p>
          <a:p>
            <a:pPr algn="ctr"/>
            <a:r>
              <a:rPr lang="hr-HR" sz="4000" dirty="0"/>
              <a:t>upisuje </a:t>
            </a:r>
            <a:r>
              <a:rPr lang="hr-HR" sz="4000" b="1" dirty="0">
                <a:solidFill>
                  <a:srgbClr val="C00000"/>
                </a:solidFill>
              </a:rPr>
              <a:t>60</a:t>
            </a:r>
            <a:r>
              <a:rPr lang="hr-HR" sz="4000" dirty="0">
                <a:solidFill>
                  <a:srgbClr val="C00000"/>
                </a:solidFill>
              </a:rPr>
              <a:t> studenata</a:t>
            </a:r>
          </a:p>
          <a:p>
            <a:endParaRPr lang="hr-H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400" b="1" dirty="0">
                <a:solidFill>
                  <a:srgbClr val="C00000"/>
                </a:solidFill>
              </a:rPr>
              <a:t>Koje</a:t>
            </a:r>
            <a:r>
              <a:rPr lang="hr-HR" sz="5400" b="1" dirty="0"/>
              <a:t> su moguće </a:t>
            </a:r>
            <a:r>
              <a:rPr lang="hr-HR" sz="5400" b="1" dirty="0">
                <a:solidFill>
                  <a:srgbClr val="C00000"/>
                </a:solidFill>
              </a:rPr>
              <a:t>kombinacije</a:t>
            </a:r>
            <a:r>
              <a:rPr lang="hr-HR" sz="5400" b="1" dirty="0"/>
              <a:t> s drugim predmetima?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2514" y="2090058"/>
            <a:ext cx="11011989" cy="46373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b="1" dirty="0">
                <a:solidFill>
                  <a:srgbClr val="C00000"/>
                </a:solidFill>
              </a:rPr>
              <a:t>SVE</a:t>
            </a:r>
            <a:endParaRPr lang="hr-HR" sz="3600" dirty="0"/>
          </a:p>
          <a:p>
            <a:pPr marL="0" indent="0" algn="ctr">
              <a:buNone/>
            </a:pPr>
            <a:r>
              <a:rPr lang="hr-HR" sz="3600" dirty="0"/>
              <a:t>osim studija koji su isključivo jednopredmetni </a:t>
            </a:r>
            <a:r>
              <a:rPr lang="en-US" sz="3600" dirty="0"/>
              <a:t>(</a:t>
            </a:r>
            <a:r>
              <a:rPr lang="hr-HR" sz="3600" dirty="0"/>
              <a:t>psihologija).</a:t>
            </a:r>
          </a:p>
          <a:p>
            <a:endParaRPr lang="hr-HR" sz="3600" dirty="0"/>
          </a:p>
          <a:p>
            <a:pPr marL="0" indent="0" algn="ctr">
              <a:buNone/>
            </a:pPr>
            <a:r>
              <a:rPr lang="hr-HR" sz="4800" b="1" dirty="0">
                <a:solidFill>
                  <a:srgbClr val="C00000"/>
                </a:solidFill>
              </a:rPr>
              <a:t>TAL + </a:t>
            </a:r>
            <a:r>
              <a:rPr lang="hr-HR" sz="3600" dirty="0"/>
              <a:t>hrv/eng/njem/špa/fr/rus/šve/mađ/polj/češ/ukr/lat/gr/ind/tur/pov.umj/pov/antr/ling/fon/arh/etn/fil/komp/ped…</a:t>
            </a:r>
          </a:p>
          <a:p>
            <a:pPr marL="0" indent="0">
              <a:buNone/>
            </a:pPr>
            <a:r>
              <a:rPr lang="hr-HR" sz="3600" dirty="0"/>
              <a:t> </a:t>
            </a:r>
          </a:p>
          <a:p>
            <a:endParaRPr lang="hr-H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83" y="0"/>
            <a:ext cx="7315200" cy="1312754"/>
          </a:xfrm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rgbClr val="C00000"/>
                </a:solidFill>
                <a:latin typeface="+mn-lt"/>
              </a:rPr>
              <a:t>Što</a:t>
            </a:r>
            <a:r>
              <a:rPr lang="hr-HR" sz="5400" b="1" dirty="0">
                <a:latin typeface="+mn-lt"/>
              </a:rPr>
              <a:t> se uči? 	Talijanski/a:</a:t>
            </a:r>
            <a:endParaRPr lang="hr-HR" sz="5400" dirty="0"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92596" y="143445"/>
            <a:ext cx="2971800" cy="1612457"/>
            <a:chOff x="5493513" y="2140356"/>
            <a:chExt cx="2971800" cy="1612457"/>
          </a:xfrm>
        </p:grpSpPr>
        <p:pic>
          <p:nvPicPr>
            <p:cNvPr id="9" name="Picture 8" descr="letetratur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3513" y="2769833"/>
              <a:ext cx="2971800" cy="9829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47706" y="2140356"/>
              <a:ext cx="2569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književnost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3643" y="1288491"/>
            <a:ext cx="2087880" cy="1993565"/>
            <a:chOff x="3482051" y="161027"/>
            <a:chExt cx="2087880" cy="1993565"/>
          </a:xfrm>
        </p:grpSpPr>
        <p:pic>
          <p:nvPicPr>
            <p:cNvPr id="10" name="Picture 9" descr="gramamtic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051" y="752512"/>
              <a:ext cx="2087880" cy="14020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61759" y="161027"/>
              <a:ext cx="1260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jezik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975" y="3568813"/>
            <a:ext cx="2968852" cy="2771162"/>
            <a:chOff x="9461811" y="180019"/>
            <a:chExt cx="2968852" cy="2771162"/>
          </a:xfrm>
        </p:grpSpPr>
        <p:pic>
          <p:nvPicPr>
            <p:cNvPr id="11" name="Picture 10" descr="davi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811" y="854375"/>
              <a:ext cx="1394460" cy="2095500"/>
            </a:xfrm>
            <a:prstGeom prst="rect">
              <a:avLst/>
            </a:prstGeom>
          </p:spPr>
        </p:pic>
        <p:pic>
          <p:nvPicPr>
            <p:cNvPr id="12" name="Picture 11" descr="brunellesch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0512" y="854948"/>
              <a:ext cx="1570151" cy="209623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607182" y="180019"/>
              <a:ext cx="25811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umjetnost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96980" y="1422069"/>
            <a:ext cx="1478280" cy="2578893"/>
            <a:chOff x="7366814" y="3864104"/>
            <a:chExt cx="1478280" cy="2578893"/>
          </a:xfrm>
        </p:grpSpPr>
        <p:pic>
          <p:nvPicPr>
            <p:cNvPr id="4" name="Picture 3" descr="amarcor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6814" y="4469417"/>
              <a:ext cx="1478280" cy="19735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86863" y="3864104"/>
              <a:ext cx="1048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film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8263" y="4068196"/>
            <a:ext cx="4366894" cy="2452156"/>
            <a:chOff x="506946" y="4044183"/>
            <a:chExt cx="4366894" cy="2452156"/>
          </a:xfrm>
        </p:grpSpPr>
        <p:pic>
          <p:nvPicPr>
            <p:cNvPr id="14" name="Picture 13" descr="scal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946" y="5078155"/>
              <a:ext cx="2103120" cy="1394460"/>
            </a:xfrm>
            <a:prstGeom prst="rect">
              <a:avLst/>
            </a:prstGeom>
          </p:spPr>
        </p:pic>
        <p:pic>
          <p:nvPicPr>
            <p:cNvPr id="15" name="Picture 14" descr="viva verdi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7421" y="5076768"/>
              <a:ext cx="2236419" cy="141957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82922" y="4044183"/>
              <a:ext cx="391004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glazbeno-scenska</a:t>
              </a:r>
            </a:p>
            <a:p>
              <a:pPr algn="ctr"/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umjetnost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74103" y="2008565"/>
            <a:ext cx="3749336" cy="1886607"/>
            <a:chOff x="8123068" y="4721572"/>
            <a:chExt cx="3749336" cy="1886607"/>
          </a:xfrm>
        </p:grpSpPr>
        <p:pic>
          <p:nvPicPr>
            <p:cNvPr id="13" name="Picture 12" descr="napoletana.jpg"/>
            <p:cNvPicPr>
              <a:picLocks noChangeAspect="1"/>
            </p:cNvPicPr>
            <p:nvPr/>
          </p:nvPicPr>
          <p:blipFill>
            <a:blip r:embed="rId9" cstate="print"/>
            <a:srcRect l="15247"/>
            <a:stretch>
              <a:fillRect/>
            </a:stretch>
          </p:blipFill>
          <p:spPr>
            <a:xfrm>
              <a:off x="8123068" y="5328611"/>
              <a:ext cx="1593593" cy="1276375"/>
            </a:xfrm>
            <a:prstGeom prst="rect">
              <a:avLst/>
            </a:prstGeom>
          </p:spPr>
        </p:pic>
        <p:pic>
          <p:nvPicPr>
            <p:cNvPr id="5" name="Picture 4" descr="pupi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4024" y="5328019"/>
              <a:ext cx="2278380" cy="128016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8134906" y="4721572"/>
              <a:ext cx="37256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3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običaji i tradicije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27362" y="4417361"/>
            <a:ext cx="2032185" cy="2088549"/>
            <a:chOff x="9774316" y="506027"/>
            <a:chExt cx="2032185" cy="2088549"/>
          </a:xfrm>
        </p:grpSpPr>
        <p:pic>
          <p:nvPicPr>
            <p:cNvPr id="6" name="Picture 5" descr="garibaldi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79581" y="1154396"/>
              <a:ext cx="2026920" cy="14401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774316" y="506027"/>
              <a:ext cx="1984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povijest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494"/>
            <a:ext cx="12184019" cy="545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132042"/>
            <a:ext cx="10515600" cy="1325563"/>
          </a:xfrm>
        </p:spPr>
        <p:txBody>
          <a:bodyPr>
            <a:normAutofit/>
          </a:bodyPr>
          <a:lstStyle/>
          <a:p>
            <a:r>
              <a:rPr lang="hr-HR" sz="6000" b="1" dirty="0">
                <a:solidFill>
                  <a:srgbClr val="C00000"/>
                </a:solidFill>
                <a:latin typeface="+mn-lt"/>
              </a:rPr>
              <a:t>Kako</a:t>
            </a:r>
            <a:r>
              <a:rPr lang="hr-HR" sz="6000" b="1" dirty="0">
                <a:latin typeface="+mn-lt"/>
              </a:rPr>
              <a:t> se upisati?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208" y="3566161"/>
            <a:ext cx="10515600" cy="2957841"/>
          </a:xfrm>
        </p:spPr>
        <p:txBody>
          <a:bodyPr>
            <a:no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Dovoljno je položiti </a:t>
            </a:r>
            <a:r>
              <a:rPr lang="hr-HR" sz="4800" b="1" dirty="0">
                <a:solidFill>
                  <a:schemeClr val="bg1"/>
                </a:solidFill>
              </a:rPr>
              <a:t>maturu</a:t>
            </a:r>
            <a:r>
              <a:rPr lang="hr-HR" sz="4800" dirty="0">
                <a:solidFill>
                  <a:schemeClr val="bg1"/>
                </a:solidFill>
              </a:rPr>
              <a:t>.</a:t>
            </a:r>
          </a:p>
          <a:p>
            <a:r>
              <a:rPr lang="hr-HR" sz="4800" b="1" dirty="0">
                <a:solidFill>
                  <a:schemeClr val="bg1"/>
                </a:solidFill>
              </a:rPr>
              <a:t>Korisno</a:t>
            </a:r>
            <a:r>
              <a:rPr lang="hr-HR" sz="4800" dirty="0">
                <a:solidFill>
                  <a:schemeClr val="bg1"/>
                </a:solidFill>
              </a:rPr>
              <a:t> je imati predznanje talijanskoga.</a:t>
            </a:r>
          </a:p>
          <a:p>
            <a:endParaRPr lang="hr-HR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00"/>
            <a:ext cx="12192001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94" y="-92075"/>
            <a:ext cx="10515600" cy="1325563"/>
          </a:xfrm>
        </p:spPr>
        <p:txBody>
          <a:bodyPr>
            <a:normAutofit/>
          </a:bodyPr>
          <a:lstStyle/>
          <a:p>
            <a:r>
              <a:rPr lang="hr-HR" sz="6000" b="1" dirty="0">
                <a:solidFill>
                  <a:srgbClr val="C00000"/>
                </a:solidFill>
              </a:rPr>
              <a:t>Gdje</a:t>
            </a:r>
            <a:r>
              <a:rPr lang="hr-HR" sz="6000" b="1" dirty="0"/>
              <a:t> se mogu zaposliti?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587826"/>
            <a:ext cx="11201400" cy="4915834"/>
          </a:xfrm>
        </p:spPr>
        <p:txBody>
          <a:bodyPr>
            <a:noAutofit/>
          </a:bodyPr>
          <a:lstStyle/>
          <a:p>
            <a:r>
              <a:rPr lang="hr-HR" sz="3200" dirty="0"/>
              <a:t>kao </a:t>
            </a:r>
            <a:r>
              <a:rPr lang="hr-HR" sz="3200" b="1" dirty="0"/>
              <a:t>nastavnik</a:t>
            </a:r>
            <a:r>
              <a:rPr lang="hr-HR" sz="3200" dirty="0"/>
              <a:t> u državnim i privatnim školama i na fakultetima</a:t>
            </a:r>
          </a:p>
          <a:p>
            <a:r>
              <a:rPr lang="hr-HR" sz="3200" dirty="0"/>
              <a:t>kao </a:t>
            </a:r>
            <a:r>
              <a:rPr lang="hr-HR" sz="3200" b="1" dirty="0"/>
              <a:t>prevoditelji</a:t>
            </a:r>
            <a:r>
              <a:rPr lang="hr-HR" sz="3200" dirty="0"/>
              <a:t> (književni, stručni, konferencijski, sudski tumači),</a:t>
            </a:r>
          </a:p>
          <a:p>
            <a:r>
              <a:rPr lang="hr-HR" sz="3200" dirty="0"/>
              <a:t>u privatnom sektoru (osobito u </a:t>
            </a:r>
            <a:r>
              <a:rPr lang="hr-HR" sz="3200" b="1" dirty="0"/>
              <a:t>talijanskim tvrtkama</a:t>
            </a:r>
            <a:r>
              <a:rPr lang="hr-HR" sz="3200" dirty="0"/>
              <a:t>), </a:t>
            </a:r>
          </a:p>
          <a:p>
            <a:r>
              <a:rPr lang="hr-HR" sz="3200" dirty="0"/>
              <a:t>u </a:t>
            </a:r>
            <a:r>
              <a:rPr lang="hr-HR" sz="3200" b="1" dirty="0">
                <a:solidFill>
                  <a:srgbClr val="C00000"/>
                </a:solidFill>
              </a:rPr>
              <a:t>turizmu</a:t>
            </a:r>
            <a:r>
              <a:rPr lang="hr-HR" sz="3200" dirty="0"/>
              <a:t>, </a:t>
            </a:r>
          </a:p>
          <a:p>
            <a:r>
              <a:rPr lang="hr-HR" sz="3200" dirty="0"/>
              <a:t>u </a:t>
            </a:r>
            <a:r>
              <a:rPr lang="hr-HR" sz="3200" b="1" dirty="0"/>
              <a:t>medijima</a:t>
            </a:r>
            <a:r>
              <a:rPr lang="hr-HR" sz="3200" dirty="0"/>
              <a:t>,</a:t>
            </a:r>
          </a:p>
          <a:p>
            <a:r>
              <a:rPr lang="hr-HR" sz="3200" dirty="0"/>
              <a:t>u institucijama </a:t>
            </a:r>
            <a:r>
              <a:rPr lang="hr-HR" sz="3200" b="1" dirty="0"/>
              <a:t>EU</a:t>
            </a:r>
          </a:p>
          <a:p>
            <a:r>
              <a:rPr lang="hr-HR" sz="3200" dirty="0"/>
              <a:t>u </a:t>
            </a:r>
            <a:r>
              <a:rPr lang="hr-HR" sz="3200" b="1" dirty="0"/>
              <a:t>ministarstvima</a:t>
            </a:r>
            <a:r>
              <a:rPr lang="hr-HR" sz="3200" dirty="0"/>
              <a:t> i javnoj upravi, </a:t>
            </a:r>
          </a:p>
          <a:p>
            <a:r>
              <a:rPr lang="hr-HR" sz="3200" dirty="0"/>
              <a:t>i na </a:t>
            </a:r>
            <a:r>
              <a:rPr lang="hr-HR" sz="3200" b="1" dirty="0">
                <a:solidFill>
                  <a:srgbClr val="C00000"/>
                </a:solidFill>
              </a:rPr>
              <a:t>mnogim</a:t>
            </a:r>
            <a:r>
              <a:rPr lang="hr-HR" sz="3200" dirty="0"/>
              <a:t> drugim mjestima… </a:t>
            </a:r>
          </a:p>
          <a:p>
            <a:endParaRPr lang="hr-HR" sz="3200" dirty="0"/>
          </a:p>
        </p:txBody>
      </p:sp>
      <p:pic>
        <p:nvPicPr>
          <p:cNvPr id="8" name="Picture 7" descr="laure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9773" y="3530910"/>
            <a:ext cx="5003650" cy="2501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100246"/>
            <a:ext cx="11001103" cy="1325563"/>
          </a:xfrm>
        </p:spPr>
        <p:txBody>
          <a:bodyPr>
            <a:noAutofit/>
          </a:bodyPr>
          <a:lstStyle/>
          <a:p>
            <a:r>
              <a:rPr lang="hr-HR" sz="5400" b="1" dirty="0">
                <a:latin typeface="+mn-lt"/>
              </a:rPr>
              <a:t>Mogućnost </a:t>
            </a:r>
            <a:r>
              <a:rPr lang="hr-HR" sz="5400" b="1" dirty="0">
                <a:solidFill>
                  <a:srgbClr val="C00000"/>
                </a:solidFill>
                <a:latin typeface="+mn-lt"/>
              </a:rPr>
              <a:t>putovanja</a:t>
            </a:r>
            <a:r>
              <a:rPr lang="hr-HR" sz="5400" b="1" dirty="0">
                <a:latin typeface="+mn-lt"/>
              </a:rPr>
              <a:t> tijekom studija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425809"/>
            <a:ext cx="9722032" cy="4562895"/>
          </a:xfrm>
        </p:spPr>
        <p:txBody>
          <a:bodyPr/>
          <a:lstStyle/>
          <a:p>
            <a:r>
              <a:rPr lang="hr-HR" sz="3600" b="1" dirty="0" err="1">
                <a:solidFill>
                  <a:srgbClr val="C00000"/>
                </a:solidFill>
              </a:rPr>
              <a:t>Erasmus</a:t>
            </a:r>
            <a:r>
              <a:rPr lang="hr-HR" b="1" dirty="0"/>
              <a:t> program </a:t>
            </a:r>
            <a:r>
              <a:rPr lang="hr-HR" dirty="0"/>
              <a:t>– boravci u Italiji od 3 do 6 mjeseci (na 20 sveučilišta u Italiji i u drugim zemljama)</a:t>
            </a:r>
          </a:p>
          <a:p>
            <a:r>
              <a:rPr lang="hr-HR" sz="3600" b="1" dirty="0">
                <a:solidFill>
                  <a:srgbClr val="C00000"/>
                </a:solidFill>
              </a:rPr>
              <a:t>CEEPUS</a:t>
            </a:r>
            <a:r>
              <a:rPr lang="hr-HR" b="1" dirty="0"/>
              <a:t> program  </a:t>
            </a:r>
            <a:r>
              <a:rPr lang="hr-HR" dirty="0"/>
              <a:t>- razmjena studenata sa sveučilištima u Grazu, Budimpešti, Brnu, Ljubljani</a:t>
            </a:r>
          </a:p>
          <a:p>
            <a:r>
              <a:rPr lang="hr-HR" sz="3600" b="1" dirty="0">
                <a:solidFill>
                  <a:srgbClr val="C00000"/>
                </a:solidFill>
              </a:rPr>
              <a:t>Terenska</a:t>
            </a:r>
            <a:r>
              <a:rPr lang="hr-HR" b="1" dirty="0"/>
              <a:t> nastava </a:t>
            </a:r>
            <a:r>
              <a:rPr lang="hr-HR" dirty="0"/>
              <a:t>– kraća putovanja studenata i nastavnika u sklopu pojedinih kolegija</a:t>
            </a:r>
          </a:p>
        </p:txBody>
      </p:sp>
      <p:pic>
        <p:nvPicPr>
          <p:cNvPr id="4" name="Picture 3" descr="eras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3801" y="1559106"/>
            <a:ext cx="797764" cy="845337"/>
          </a:xfrm>
          <a:prstGeom prst="rect">
            <a:avLst/>
          </a:prstGeom>
        </p:spPr>
      </p:pic>
      <p:pic>
        <p:nvPicPr>
          <p:cNvPr id="5" name="Picture 4" descr="ceep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8241" y="2595148"/>
            <a:ext cx="908884" cy="865415"/>
          </a:xfrm>
          <a:prstGeom prst="rect">
            <a:avLst/>
          </a:prstGeom>
        </p:spPr>
      </p:pic>
      <p:pic>
        <p:nvPicPr>
          <p:cNvPr id="6" name="Picture 5" descr="bologna teren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65" y="4572000"/>
            <a:ext cx="4561000" cy="2203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4564487"/>
            <a:ext cx="3316555" cy="2211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79" y="4574630"/>
            <a:ext cx="3286125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rgbClr val="C00000"/>
                </a:solidFill>
              </a:rPr>
              <a:t>Struktura</a:t>
            </a:r>
            <a:r>
              <a:rPr lang="hr-HR" sz="5400" b="1" dirty="0"/>
              <a:t> Odsjeka i studijski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5189"/>
            <a:ext cx="10515600" cy="3851774"/>
          </a:xfrm>
        </p:spPr>
        <p:txBody>
          <a:bodyPr>
            <a:noAutofit/>
          </a:bodyPr>
          <a:lstStyle/>
          <a:p>
            <a:r>
              <a:rPr lang="hr-HR" sz="4400" b="1" dirty="0"/>
              <a:t>Katedra za talijanski </a:t>
            </a:r>
            <a:r>
              <a:rPr lang="hr-HR" sz="4400" b="1" dirty="0">
                <a:solidFill>
                  <a:srgbClr val="C00000"/>
                </a:solidFill>
              </a:rPr>
              <a:t>jezik 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hr-HR" sz="4400" b="1" dirty="0"/>
          </a:p>
          <a:p>
            <a:r>
              <a:rPr lang="hr-HR" sz="4400" b="1" dirty="0"/>
              <a:t>Katedra za talijansku </a:t>
            </a:r>
            <a:r>
              <a:rPr lang="hr-HR" sz="4400" b="1" dirty="0">
                <a:solidFill>
                  <a:srgbClr val="C00000"/>
                </a:solidFill>
              </a:rPr>
              <a:t>književnost</a:t>
            </a:r>
          </a:p>
          <a:p>
            <a:endParaRPr lang="en-US" sz="4400" b="1" dirty="0"/>
          </a:p>
          <a:p>
            <a:endParaRPr lang="hr-HR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29194" y="5029986"/>
            <a:ext cx="10933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Program studija </a:t>
            </a:r>
            <a:r>
              <a:rPr lang="hr-HR" sz="3600" dirty="0"/>
              <a:t>na stranici Odsjeka za talijanistiku, </a:t>
            </a:r>
          </a:p>
          <a:p>
            <a:r>
              <a:rPr lang="hr-HR" sz="3600" dirty="0"/>
              <a:t>klikni na Studij: </a:t>
            </a:r>
            <a:r>
              <a:rPr lang="hr-HR" sz="2800" dirty="0"/>
              <a:t>http://www.ffzg.unizg.hr/talijan/?page_id=39</a:t>
            </a:r>
          </a:p>
          <a:p>
            <a:endParaRPr lang="hr-H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361</Words>
  <Application>Microsoft Office PowerPoint</Application>
  <PresentationFormat>Široki zaslon</PresentationFormat>
  <Paragraphs>68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TALIJANISTIKA Filozofski fakultet Sveučilište u Zagrebu</vt:lpstr>
      <vt:lpstr>Studij talijanistike   (3+2)</vt:lpstr>
      <vt:lpstr>Koliko se studenata upisuje na prvu godinu?</vt:lpstr>
      <vt:lpstr>Koje su moguće kombinacije s drugim predmetima? </vt:lpstr>
      <vt:lpstr>Što se uči?  Talijanski/a:</vt:lpstr>
      <vt:lpstr>Kako se upisati?</vt:lpstr>
      <vt:lpstr>Gdje se mogu zaposliti?</vt:lpstr>
      <vt:lpstr>Mogućnost putovanja tijekom studija</vt:lpstr>
      <vt:lpstr>Struktura Odsjeka i studijski program</vt:lpstr>
      <vt:lpstr>Gdje se nalazimo?</vt:lpstr>
      <vt:lpstr>Čekamo vas!   Vi aspettiamo!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Mardesic</dc:creator>
  <cp:lastModifiedBy>korisnik</cp:lastModifiedBy>
  <cp:revision>46</cp:revision>
  <dcterms:created xsi:type="dcterms:W3CDTF">2019-01-17T11:28:42Z</dcterms:created>
  <dcterms:modified xsi:type="dcterms:W3CDTF">2021-05-01T16:23:49Z</dcterms:modified>
</cp:coreProperties>
</file>