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72" r:id="rId11"/>
    <p:sldId id="273" r:id="rId12"/>
    <p:sldId id="274" r:id="rId13"/>
    <p:sldId id="264" r:id="rId14"/>
    <p:sldId id="275" r:id="rId15"/>
    <p:sldId id="265" r:id="rId16"/>
    <p:sldId id="266" r:id="rId17"/>
    <p:sldId id="269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6FCC0-3515-4F56-B2B8-D2AF0E4E2DB2}" type="datetimeFigureOut">
              <a:rPr lang="hr-HR" smtClean="0"/>
              <a:pPr/>
              <a:t>11.6.2013.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B8F57-0BB8-4C8B-A36C-49D44C34998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B8F57-0BB8-4C8B-A36C-49D44C34998A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11.6.2013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zg.unizg.hr/usf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websekcija.usf@gmail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58711386796762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87760"/>
          </a:xfrm>
        </p:spPr>
        <p:txBody>
          <a:bodyPr/>
          <a:lstStyle/>
          <a:p>
            <a:r>
              <a:rPr lang="hr-HR" dirty="0" smtClean="0"/>
              <a:t>Dnevni red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24936" cy="4968552"/>
          </a:xfrm>
        </p:spPr>
        <p:txBody>
          <a:bodyPr>
            <a:normAutofit fontScale="92500" lnSpcReduction="20000"/>
          </a:bodyPr>
          <a:lstStyle/>
          <a:p>
            <a:pPr marL="457200" indent="-457200" algn="l"/>
            <a:r>
              <a:rPr lang="hr-HR" sz="2200" dirty="0" smtClean="0">
                <a:solidFill>
                  <a:schemeClr val="tx1"/>
                </a:solidFill>
              </a:rPr>
              <a:t>	1. Glasovanje i odabir novoga loga USF-a</a:t>
            </a:r>
          </a:p>
          <a:p>
            <a:pPr marL="457200" indent="-457200" algn="l"/>
            <a:r>
              <a:rPr lang="hr-HR" sz="2200" dirty="0" smtClean="0">
                <a:solidFill>
                  <a:schemeClr val="tx1"/>
                </a:solidFill>
              </a:rPr>
              <a:t>	2. Izvještaj o simpoziju Filozofija jezika – pragmatika i problematiziranje običnoga jezika</a:t>
            </a:r>
            <a:br>
              <a:rPr lang="hr-HR" sz="2200" dirty="0" smtClean="0">
                <a:solidFill>
                  <a:schemeClr val="tx1"/>
                </a:solidFill>
              </a:rPr>
            </a:br>
            <a:r>
              <a:rPr lang="hr-HR" sz="2200" dirty="0" smtClean="0">
                <a:solidFill>
                  <a:schemeClr val="tx1"/>
                </a:solidFill>
              </a:rPr>
              <a:t>3. Izvještaj o ostalima ostvarenim projektima</a:t>
            </a:r>
          </a:p>
          <a:p>
            <a:pPr marL="457200" indent="-457200" algn="l">
              <a:buFontTx/>
              <a:buChar char="-"/>
            </a:pPr>
            <a:r>
              <a:rPr lang="hr-HR" sz="2200" i="1" dirty="0" err="1" smtClean="0">
                <a:solidFill>
                  <a:schemeClr val="tx1"/>
                </a:solidFill>
              </a:rPr>
              <a:t>Facebook</a:t>
            </a:r>
            <a:r>
              <a:rPr lang="hr-HR" sz="2200" i="1" dirty="0" smtClean="0">
                <a:solidFill>
                  <a:schemeClr val="tx1"/>
                </a:solidFill>
              </a:rPr>
              <a:t> </a:t>
            </a:r>
            <a:r>
              <a:rPr lang="hr-HR" sz="2200" dirty="0" smtClean="0">
                <a:solidFill>
                  <a:schemeClr val="tx1"/>
                </a:solidFill>
              </a:rPr>
              <a:t>grupa</a:t>
            </a: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Natječaj za logotip</a:t>
            </a: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Kružoci o filozofiji uma </a:t>
            </a: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Suradnja sa izdavačkom kućom </a:t>
            </a:r>
            <a:r>
              <a:rPr lang="hr-HR" sz="2200" dirty="0" err="1" smtClean="0">
                <a:solidFill>
                  <a:schemeClr val="tx1"/>
                </a:solidFill>
              </a:rPr>
              <a:t>Demetra</a:t>
            </a:r>
            <a:endParaRPr lang="hr-HR" sz="22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Nagrade za članove i suradnike </a:t>
            </a: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Izrada novih </a:t>
            </a:r>
            <a:r>
              <a:rPr lang="hr-HR" sz="2200" i="1" dirty="0" smtClean="0">
                <a:solidFill>
                  <a:schemeClr val="tx1"/>
                </a:solidFill>
              </a:rPr>
              <a:t>web</a:t>
            </a:r>
            <a:r>
              <a:rPr lang="hr-HR" sz="2200" dirty="0" smtClean="0">
                <a:solidFill>
                  <a:schemeClr val="tx1"/>
                </a:solidFill>
              </a:rPr>
              <a:t> stranica </a:t>
            </a:r>
          </a:p>
          <a:p>
            <a:pPr marL="457200" indent="-457200" algn="l">
              <a:buFontTx/>
              <a:buChar char="-"/>
            </a:pPr>
            <a:r>
              <a:rPr lang="hr-HR" sz="2200" i="1" dirty="0" smtClean="0">
                <a:solidFill>
                  <a:schemeClr val="tx1"/>
                </a:solidFill>
              </a:rPr>
              <a:t>Web </a:t>
            </a:r>
            <a:r>
              <a:rPr lang="hr-HR" sz="2200" dirty="0" smtClean="0">
                <a:solidFill>
                  <a:schemeClr val="tx1"/>
                </a:solidFill>
              </a:rPr>
              <a:t>sekcija</a:t>
            </a:r>
            <a:endParaRPr lang="hr-HR" sz="2200" i="1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hr-HR" sz="2200" dirty="0" smtClean="0">
                <a:solidFill>
                  <a:schemeClr val="tx1"/>
                </a:solidFill>
              </a:rPr>
              <a:t>Filmske večeri </a:t>
            </a:r>
            <a:br>
              <a:rPr lang="hr-HR" sz="2200" dirty="0" smtClean="0">
                <a:solidFill>
                  <a:schemeClr val="tx1"/>
                </a:solidFill>
              </a:rPr>
            </a:br>
            <a:r>
              <a:rPr lang="hr-HR" sz="2200" dirty="0" smtClean="0">
                <a:solidFill>
                  <a:schemeClr val="tx1"/>
                </a:solidFill>
              </a:rPr>
              <a:t>4. Izvještaj o Lošinjskim danima bioetike: Bioetika, ekonomija, politika</a:t>
            </a:r>
            <a:br>
              <a:rPr lang="hr-HR" sz="2200" dirty="0" smtClean="0">
                <a:solidFill>
                  <a:schemeClr val="tx1"/>
                </a:solidFill>
              </a:rPr>
            </a:br>
            <a:r>
              <a:rPr lang="hr-HR" sz="2200" dirty="0" smtClean="0">
                <a:solidFill>
                  <a:schemeClr val="tx1"/>
                </a:solidFill>
              </a:rPr>
              <a:t>5. Izvještaj o Čemu</a:t>
            </a:r>
            <a:br>
              <a:rPr lang="hr-HR" sz="2200" dirty="0" smtClean="0">
                <a:solidFill>
                  <a:schemeClr val="tx1"/>
                </a:solidFill>
              </a:rPr>
            </a:br>
            <a:r>
              <a:rPr lang="hr-HR" sz="2200" dirty="0" smtClean="0">
                <a:solidFill>
                  <a:schemeClr val="tx1"/>
                </a:solidFill>
              </a:rPr>
              <a:t>6. Predstavljanje planova za vanjsku suradnju</a:t>
            </a:r>
          </a:p>
          <a:p>
            <a:pPr marL="342900" indent="-342900" algn="l"/>
            <a:r>
              <a:rPr lang="hr-HR" sz="2200" dirty="0" smtClean="0">
                <a:solidFill>
                  <a:schemeClr val="tx1"/>
                </a:solidFill>
              </a:rPr>
              <a:t>	  7. Razno</a:t>
            </a:r>
            <a:br>
              <a:rPr lang="hr-HR" sz="2200" dirty="0" smtClean="0">
                <a:solidFill>
                  <a:schemeClr val="tx1"/>
                </a:solidFill>
              </a:rPr>
            </a:br>
            <a:endParaRPr lang="hr-HR" sz="2200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sz="4600" dirty="0" smtClean="0"/>
              <a:t>Izrada novih </a:t>
            </a:r>
            <a:r>
              <a:rPr lang="hr-HR" sz="4600" i="1" dirty="0" smtClean="0"/>
              <a:t>web</a:t>
            </a:r>
            <a:r>
              <a:rPr lang="hr-HR" sz="4600" dirty="0" smtClean="0"/>
              <a:t> stranica </a:t>
            </a:r>
          </a:p>
          <a:p>
            <a:pPr>
              <a:buNone/>
            </a:pPr>
            <a:endParaRPr lang="hr-HR" sz="4600" dirty="0" smtClean="0"/>
          </a:p>
          <a:p>
            <a:r>
              <a:rPr lang="hr-HR" sz="2900" dirty="0" smtClean="0"/>
              <a:t>Za Udruženje</a:t>
            </a:r>
          </a:p>
          <a:p>
            <a:pPr lvl="1"/>
            <a:r>
              <a:rPr lang="hr-HR" sz="2900" dirty="0" smtClean="0"/>
              <a:t>Na staroj adresi: </a:t>
            </a:r>
            <a:r>
              <a:rPr lang="hr-HR" sz="2900" dirty="0" smtClean="0">
                <a:hlinkClick r:id="rId2"/>
              </a:rPr>
              <a:t>http://www.ffzg.unizg.hr/</a:t>
            </a:r>
            <a:r>
              <a:rPr lang="hr-HR" sz="2900" dirty="0" err="1" smtClean="0">
                <a:hlinkClick r:id="rId2"/>
              </a:rPr>
              <a:t>usf</a:t>
            </a:r>
            <a:r>
              <a:rPr lang="hr-HR" sz="2900" dirty="0" smtClean="0">
                <a:hlinkClick r:id="rId2"/>
              </a:rPr>
              <a:t>/</a:t>
            </a:r>
            <a:endParaRPr lang="hr-HR" sz="2900" dirty="0" smtClean="0"/>
          </a:p>
          <a:p>
            <a:pPr lvl="1"/>
            <a:r>
              <a:rPr lang="hr-HR" sz="2900" i="1" dirty="0" err="1" smtClean="0"/>
              <a:t>Wordpress</a:t>
            </a:r>
            <a:r>
              <a:rPr lang="hr-HR" sz="2900" dirty="0" smtClean="0"/>
              <a:t> platforma omogućuje lako oblikovanje i editiranje</a:t>
            </a:r>
          </a:p>
          <a:p>
            <a:pPr lvl="1"/>
            <a:r>
              <a:rPr lang="hr-HR" sz="2900" dirty="0" smtClean="0"/>
              <a:t>Riješen problem za buduće generacije USF-a</a:t>
            </a:r>
          </a:p>
          <a:p>
            <a:pPr lvl="2"/>
            <a:r>
              <a:rPr lang="hr-HR" sz="2900" dirty="0" smtClean="0"/>
              <a:t>Potrebno je samo se </a:t>
            </a:r>
            <a:r>
              <a:rPr lang="hr-HR" sz="2900" dirty="0" err="1" smtClean="0"/>
              <a:t>ulogirati</a:t>
            </a:r>
            <a:r>
              <a:rPr lang="hr-HR" sz="2900" dirty="0" smtClean="0"/>
              <a:t> na internetu i editirati</a:t>
            </a:r>
          </a:p>
          <a:p>
            <a:pPr lvl="2"/>
            <a:r>
              <a:rPr lang="hr-HR" sz="2900" dirty="0" smtClean="0"/>
              <a:t>Nije potrebno znanje kodova</a:t>
            </a:r>
          </a:p>
          <a:p>
            <a:pPr lvl="2"/>
            <a:r>
              <a:rPr lang="hr-HR" sz="2900" dirty="0" smtClean="0"/>
              <a:t>Jednostavna platforma poput uređivanja </a:t>
            </a:r>
            <a:r>
              <a:rPr lang="hr-HR" sz="2900" dirty="0" err="1" smtClean="0"/>
              <a:t>blogova</a:t>
            </a:r>
            <a:endParaRPr lang="hr-HR" sz="2900" dirty="0" smtClean="0"/>
          </a:p>
          <a:p>
            <a:pPr lvl="2"/>
            <a:r>
              <a:rPr lang="hr-HR" sz="2900" dirty="0" smtClean="0"/>
              <a:t>Dizajn se može po potrebi mijenjati</a:t>
            </a:r>
          </a:p>
          <a:p>
            <a:pPr lvl="3"/>
            <a:r>
              <a:rPr lang="hr-HR" sz="2300" dirty="0" smtClean="0"/>
              <a:t>Nedostaci: generički dizajn, FFZG administratori ne dozvoljavaju instaliranje </a:t>
            </a:r>
            <a:r>
              <a:rPr lang="hr-HR" sz="2300" i="1" dirty="0" err="1" smtClean="0"/>
              <a:t>child</a:t>
            </a:r>
            <a:r>
              <a:rPr lang="hr-HR" sz="2300" i="1" dirty="0" smtClean="0"/>
              <a:t> </a:t>
            </a:r>
            <a:r>
              <a:rPr lang="hr-HR" sz="2300" dirty="0" smtClean="0"/>
              <a:t>teme koja bi omogućila neke praktične izmjene poput proširivanja gabarita stranice</a:t>
            </a:r>
          </a:p>
          <a:p>
            <a:pPr lvl="1"/>
            <a:r>
              <a:rPr lang="hr-HR" sz="2900" dirty="0" smtClean="0"/>
              <a:t>Lako dostupni </a:t>
            </a:r>
            <a:r>
              <a:rPr lang="hr-HR" sz="2900" dirty="0" err="1" smtClean="0"/>
              <a:t>tutorialsi</a:t>
            </a:r>
            <a:r>
              <a:rPr lang="hr-HR" sz="2900" dirty="0" smtClean="0"/>
              <a:t> na </a:t>
            </a:r>
            <a:r>
              <a:rPr lang="hr-HR" sz="2900" dirty="0" err="1" smtClean="0"/>
              <a:t>Youtubeu</a:t>
            </a:r>
            <a:r>
              <a:rPr lang="hr-HR" sz="2900" dirty="0" smtClean="0"/>
              <a:t> za rad s </a:t>
            </a:r>
            <a:r>
              <a:rPr lang="hr-HR" sz="2900" i="1" dirty="0" err="1" smtClean="0"/>
              <a:t>Wordpress</a:t>
            </a:r>
            <a:r>
              <a:rPr lang="hr-HR" sz="2900" i="1" dirty="0" smtClean="0"/>
              <a:t> </a:t>
            </a:r>
            <a:r>
              <a:rPr lang="hr-HR" sz="2900" i="1" dirty="0" err="1" smtClean="0"/>
              <a:t>dashboardom</a:t>
            </a:r>
            <a:r>
              <a:rPr lang="hr-HR" sz="2900" i="1" dirty="0" smtClean="0"/>
              <a:t> </a:t>
            </a:r>
          </a:p>
          <a:p>
            <a:pPr lvl="1"/>
            <a:r>
              <a:rPr lang="hr-HR" sz="2900" dirty="0" smtClean="0"/>
              <a:t>Tehnički problemi s postavljanjem komentara ispod kolumni</a:t>
            </a:r>
          </a:p>
          <a:p>
            <a:pPr lvl="1"/>
            <a:r>
              <a:rPr lang="hr-HR" sz="2900" dirty="0" smtClean="0"/>
              <a:t>Linkovi: želimo li uključiti </a:t>
            </a:r>
            <a:r>
              <a:rPr lang="hr-HR" sz="2900" dirty="0" err="1" smtClean="0"/>
              <a:t>blogove</a:t>
            </a:r>
            <a:r>
              <a:rPr lang="hr-HR" sz="2900" dirty="0" smtClean="0"/>
              <a:t> kolega filozofa i profesora?</a:t>
            </a:r>
          </a:p>
          <a:p>
            <a:r>
              <a:rPr lang="hr-HR" sz="2900" dirty="0" smtClean="0"/>
              <a:t>U planu je izrada nove </a:t>
            </a:r>
            <a:r>
              <a:rPr lang="hr-HR" sz="2900" i="1" dirty="0" smtClean="0"/>
              <a:t>web </a:t>
            </a:r>
            <a:r>
              <a:rPr lang="hr-HR" sz="2900" dirty="0" smtClean="0"/>
              <a:t>stranice časopisa Čemu – predan je zahtjev u </a:t>
            </a:r>
            <a:r>
              <a:rPr lang="hr-HR" sz="2900" dirty="0" err="1" smtClean="0"/>
              <a:t>info</a:t>
            </a:r>
            <a:r>
              <a:rPr lang="hr-HR" sz="2900" dirty="0" smtClean="0"/>
              <a:t> službu, također </a:t>
            </a:r>
            <a:r>
              <a:rPr lang="hr-HR" sz="2900" i="1" dirty="0" err="1" smtClean="0"/>
              <a:t>Wordpress</a:t>
            </a:r>
            <a:r>
              <a:rPr lang="hr-HR" sz="2900" dirty="0" smtClean="0"/>
              <a:t> platforma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5100" i="1" dirty="0" smtClean="0"/>
              <a:t>Web</a:t>
            </a:r>
            <a:r>
              <a:rPr lang="hr-HR" sz="5100" dirty="0" smtClean="0"/>
              <a:t> sekcija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Poziv za volonterski rad raspisan 8. svibnja 2013.</a:t>
            </a:r>
          </a:p>
          <a:p>
            <a:r>
              <a:rPr lang="hr-HR" dirty="0" smtClean="0"/>
              <a:t>Službeno počela s radom 29. svibnja 2013. (informativni članci su objavljivani i ranije)</a:t>
            </a:r>
          </a:p>
          <a:p>
            <a:r>
              <a:rPr lang="hr-HR" dirty="0" smtClean="0"/>
              <a:t>Trenutno se članci objavljuju na </a:t>
            </a:r>
            <a:r>
              <a:rPr lang="hr-HR" i="1" dirty="0" smtClean="0"/>
              <a:t>web</a:t>
            </a:r>
            <a:r>
              <a:rPr lang="hr-HR" dirty="0" smtClean="0"/>
              <a:t> stranici Udruženja</a:t>
            </a:r>
          </a:p>
          <a:p>
            <a:r>
              <a:rPr lang="hr-HR" i="1" dirty="0" smtClean="0"/>
              <a:t>E-mail</a:t>
            </a:r>
            <a:r>
              <a:rPr lang="hr-HR" dirty="0" smtClean="0"/>
              <a:t> adresa: </a:t>
            </a:r>
            <a:r>
              <a:rPr lang="hr-HR" dirty="0" err="1" smtClean="0">
                <a:hlinkClick r:id="rId2"/>
              </a:rPr>
              <a:t>websekcija.usf</a:t>
            </a:r>
            <a:r>
              <a:rPr lang="hr-HR" dirty="0" smtClean="0">
                <a:hlinkClick r:id="rId2"/>
              </a:rPr>
              <a:t>@</a:t>
            </a:r>
            <a:r>
              <a:rPr lang="hr-HR" dirty="0" err="1" smtClean="0">
                <a:hlinkClick r:id="rId2"/>
              </a:rPr>
              <a:t>gmail.com</a:t>
            </a:r>
            <a:r>
              <a:rPr lang="hr-HR" dirty="0" smtClean="0"/>
              <a:t> </a:t>
            </a:r>
          </a:p>
          <a:p>
            <a:r>
              <a:rPr lang="hr-HR" dirty="0" smtClean="0"/>
              <a:t>Jednom tjedno </a:t>
            </a:r>
            <a:r>
              <a:rPr lang="hr-HR" b="1" u="sng" dirty="0" smtClean="0"/>
              <a:t>kolumne</a:t>
            </a:r>
            <a:r>
              <a:rPr lang="hr-HR" dirty="0" smtClean="0"/>
              <a:t>, </a:t>
            </a:r>
            <a:r>
              <a:rPr lang="hr-HR" b="1" u="sng" dirty="0" smtClean="0"/>
              <a:t>informativni članci</a:t>
            </a:r>
            <a:r>
              <a:rPr lang="hr-HR" b="1" dirty="0" smtClean="0"/>
              <a:t> </a:t>
            </a:r>
            <a:r>
              <a:rPr lang="hr-HR" dirty="0" smtClean="0"/>
              <a:t>po potrebi </a:t>
            </a:r>
            <a:r>
              <a:rPr lang="hr-HR" dirty="0" err="1" smtClean="0"/>
              <a:t>tj</a:t>
            </a:r>
            <a:r>
              <a:rPr lang="hr-HR" dirty="0" smtClean="0"/>
              <a:t>. dostupnosti informacija</a:t>
            </a:r>
          </a:p>
          <a:p>
            <a:r>
              <a:rPr lang="hr-HR" dirty="0" smtClean="0"/>
              <a:t>Trenutni postav uredništva</a:t>
            </a:r>
          </a:p>
          <a:p>
            <a:pPr lvl="1"/>
            <a:r>
              <a:rPr lang="hr-HR" b="1" dirty="0" smtClean="0"/>
              <a:t>Lektori</a:t>
            </a:r>
            <a:r>
              <a:rPr lang="hr-HR" dirty="0" smtClean="0"/>
              <a:t>: Paula Jurić, </a:t>
            </a:r>
            <a:r>
              <a:rPr lang="hr-HR" dirty="0" err="1" smtClean="0"/>
              <a:t>Andrea</a:t>
            </a:r>
            <a:r>
              <a:rPr lang="hr-HR" dirty="0" smtClean="0"/>
              <a:t> </a:t>
            </a:r>
            <a:r>
              <a:rPr lang="hr-HR" dirty="0" err="1" smtClean="0"/>
              <a:t>Rendulić</a:t>
            </a:r>
            <a:endParaRPr lang="hr-HR" dirty="0" smtClean="0"/>
          </a:p>
          <a:p>
            <a:pPr lvl="1"/>
            <a:r>
              <a:rPr lang="hr-HR" b="1" dirty="0" smtClean="0"/>
              <a:t>Kolumnisti</a:t>
            </a:r>
            <a:r>
              <a:rPr lang="hr-HR" dirty="0" smtClean="0"/>
              <a:t>: Karlo Jurak, Nino Kadić</a:t>
            </a:r>
          </a:p>
          <a:p>
            <a:pPr lvl="1"/>
            <a:r>
              <a:rPr lang="hr-HR" b="1" dirty="0" smtClean="0"/>
              <a:t>Autori informativnih članaka</a:t>
            </a:r>
            <a:r>
              <a:rPr lang="hr-HR" dirty="0" smtClean="0"/>
              <a:t>: Nino Kadić, Kristina </a:t>
            </a:r>
            <a:r>
              <a:rPr lang="hr-HR" dirty="0" err="1" smtClean="0"/>
              <a:t>Šilipetar</a:t>
            </a:r>
            <a:endParaRPr lang="hr-HR" dirty="0" smtClean="0"/>
          </a:p>
          <a:p>
            <a:pPr lvl="1"/>
            <a:r>
              <a:rPr lang="hr-HR" b="1" dirty="0" smtClean="0"/>
              <a:t>Vanjski suradnici (</a:t>
            </a:r>
            <a:r>
              <a:rPr lang="hr-HR" b="1" dirty="0" err="1" smtClean="0"/>
              <a:t>ugl</a:t>
            </a:r>
            <a:r>
              <a:rPr lang="hr-HR" b="1" dirty="0" smtClean="0"/>
              <a:t>. kolumnisti)</a:t>
            </a:r>
            <a:r>
              <a:rPr lang="hr-HR" dirty="0" smtClean="0"/>
              <a:t>: Milica Rašić, Dušan </a:t>
            </a:r>
            <a:r>
              <a:rPr lang="hr-HR" dirty="0" err="1" smtClean="0"/>
              <a:t>Milenković</a:t>
            </a:r>
            <a:r>
              <a:rPr lang="hr-HR" dirty="0" smtClean="0"/>
              <a:t>, Miroslav Galić, Darko </a:t>
            </a:r>
            <a:r>
              <a:rPr lang="hr-HR" dirty="0" err="1" smtClean="0"/>
              <a:t>Šavija</a:t>
            </a:r>
            <a:r>
              <a:rPr lang="hr-HR" dirty="0" smtClean="0"/>
              <a:t>, </a:t>
            </a:r>
            <a:r>
              <a:rPr lang="hr-HR" dirty="0" err="1" smtClean="0"/>
              <a:t>Đulija</a:t>
            </a:r>
            <a:r>
              <a:rPr lang="hr-HR" dirty="0" smtClean="0"/>
              <a:t> Aćimović</a:t>
            </a:r>
          </a:p>
          <a:p>
            <a:pPr lvl="1"/>
            <a:r>
              <a:rPr lang="hr-HR" b="1" dirty="0" smtClean="0"/>
              <a:t>Voditelj</a:t>
            </a:r>
            <a:r>
              <a:rPr lang="hr-HR" dirty="0" smtClean="0"/>
              <a:t>: Kristina </a:t>
            </a:r>
            <a:r>
              <a:rPr lang="hr-HR" dirty="0" err="1" smtClean="0"/>
              <a:t>Šilipetar</a:t>
            </a:r>
            <a:endParaRPr lang="hr-HR" dirty="0" smtClean="0"/>
          </a:p>
          <a:p>
            <a:r>
              <a:rPr lang="hr-HR" dirty="0" smtClean="0"/>
              <a:t>Mogućnost pokretanja vlastite web stranice</a:t>
            </a:r>
          </a:p>
          <a:p>
            <a:pPr lvl="1"/>
            <a:r>
              <a:rPr lang="hr-HR" dirty="0" smtClean="0"/>
              <a:t>Ukoliko bi se prijavilo više ljudi za rad i produkcija povećala i proširila na nekoliko rubrika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Filmske večeri </a:t>
            </a:r>
            <a:endParaRPr lang="hr-HR" sz="2400" dirty="0" smtClean="0"/>
          </a:p>
          <a:p>
            <a:r>
              <a:rPr lang="hr-HR" sz="2000" dirty="0" smtClean="0"/>
              <a:t>Ciklus filmova </a:t>
            </a:r>
            <a:r>
              <a:rPr lang="hr-HR" sz="2000" dirty="0" err="1" smtClean="0"/>
              <a:t>Krzysztofa</a:t>
            </a:r>
            <a:r>
              <a:rPr lang="hr-HR" sz="2000" dirty="0" smtClean="0"/>
              <a:t> </a:t>
            </a:r>
            <a:r>
              <a:rPr lang="hr-HR" sz="2000" dirty="0" err="1" smtClean="0"/>
              <a:t>Kieślowskog</a:t>
            </a: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	- 10.12.2012:</a:t>
            </a:r>
            <a:r>
              <a:rPr lang="hr-HR" sz="2000" i="1" dirty="0" smtClean="0"/>
              <a:t> </a:t>
            </a:r>
            <a:r>
              <a:rPr lang="vi-VN" sz="2000" i="1" dirty="0" smtClean="0">
                <a:latin typeface="Calibri" pitchFamily="34" charset="0"/>
                <a:cs typeface="Calibri" pitchFamily="34" charset="0"/>
              </a:rPr>
              <a:t>I am the Lord thy God; thou shalt have no other God but me</a:t>
            </a:r>
            <a:r>
              <a:rPr lang="hr-HR" sz="20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hr-HR" sz="2000" dirty="0" smtClean="0"/>
              <a:t>Uvodničar: Nikica </a:t>
            </a:r>
            <a:r>
              <a:rPr lang="hr-HR" sz="2000" dirty="0" err="1" smtClean="0"/>
              <a:t>Gilić</a:t>
            </a:r>
            <a:endParaRPr lang="hr-HR" sz="2000" dirty="0" smtClean="0"/>
          </a:p>
          <a:p>
            <a:pPr>
              <a:buNone/>
            </a:pPr>
            <a:r>
              <a:rPr lang="hr-HR" sz="2000" i="1" dirty="0" smtClean="0"/>
              <a:t>	- </a:t>
            </a:r>
            <a:r>
              <a:rPr lang="vi-VN" sz="2000" i="1" dirty="0" smtClean="0"/>
              <a:t> </a:t>
            </a:r>
            <a:r>
              <a:rPr lang="hr-HR" sz="2000" dirty="0" smtClean="0"/>
              <a:t>17.12.2012: </a:t>
            </a:r>
            <a:r>
              <a:rPr lang="vi-VN" sz="2000" i="1" dirty="0" smtClean="0">
                <a:latin typeface="Calibri" pitchFamily="34" charset="0"/>
                <a:cs typeface="Calibri" pitchFamily="34" charset="0"/>
              </a:rPr>
              <a:t>Thou shalt not take the name of the Lord thy God in vain</a:t>
            </a:r>
            <a:r>
              <a:rPr lang="hr-HR" sz="20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hr-HR" sz="2000" dirty="0" smtClean="0"/>
              <a:t>Uvodničarka: Đurđica </a:t>
            </a:r>
            <a:r>
              <a:rPr lang="hr-HR" sz="2000" dirty="0" err="1" smtClean="0"/>
              <a:t>Čilić</a:t>
            </a:r>
            <a:r>
              <a:rPr lang="hr-HR" sz="2000" dirty="0" smtClean="0"/>
              <a:t> </a:t>
            </a:r>
            <a:r>
              <a:rPr lang="hr-HR" sz="2000" dirty="0" err="1" smtClean="0"/>
              <a:t>Škeljo</a:t>
            </a:r>
            <a:r>
              <a:rPr lang="hr-HR" sz="2000" dirty="0" smtClean="0"/>
              <a:t> </a:t>
            </a:r>
          </a:p>
          <a:p>
            <a:pPr>
              <a:buNone/>
            </a:pPr>
            <a:r>
              <a:rPr lang="hr-HR" sz="2000" i="1" dirty="0" smtClean="0"/>
              <a:t>	- </a:t>
            </a:r>
            <a:r>
              <a:rPr lang="hr-HR" sz="2000" dirty="0" smtClean="0"/>
              <a:t>7.1.2013: </a:t>
            </a:r>
            <a:r>
              <a:rPr lang="hr-HR" sz="2000" i="1" dirty="0" err="1" smtClean="0"/>
              <a:t>Thou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shalt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not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kill</a:t>
            </a:r>
            <a:r>
              <a:rPr lang="hr-HR" sz="2000" i="1" dirty="0" smtClean="0"/>
              <a:t>. </a:t>
            </a:r>
            <a:r>
              <a:rPr lang="hr-HR" sz="2000" dirty="0" smtClean="0"/>
              <a:t>Uvodničar: Hrvoje Jurić </a:t>
            </a:r>
          </a:p>
          <a:p>
            <a:pPr>
              <a:buNone/>
            </a:pPr>
            <a:endParaRPr lang="hr-HR" sz="2000" dirty="0" smtClean="0"/>
          </a:p>
          <a:p>
            <a:r>
              <a:rPr lang="hr-HR" sz="2000" dirty="0" smtClean="0"/>
              <a:t>Ciklus dokumentarnih filmova </a:t>
            </a:r>
            <a:r>
              <a:rPr lang="hr-HR" sz="2000" dirty="0" err="1" smtClean="0"/>
              <a:t>Miltona</a:t>
            </a:r>
            <a:r>
              <a:rPr lang="hr-HR" sz="2000" dirty="0" smtClean="0"/>
              <a:t> </a:t>
            </a:r>
            <a:r>
              <a:rPr lang="hr-HR" sz="2000" dirty="0" err="1" smtClean="0"/>
              <a:t>Friedmana</a:t>
            </a:r>
            <a:r>
              <a:rPr lang="hr-HR" sz="2000" dirty="0" smtClean="0"/>
              <a:t> </a:t>
            </a:r>
          </a:p>
          <a:p>
            <a:pPr>
              <a:buNone/>
            </a:pPr>
            <a:r>
              <a:rPr lang="hr-HR" sz="2000" dirty="0" smtClean="0"/>
              <a:t>-    9.5. </a:t>
            </a:r>
            <a:r>
              <a:rPr lang="hr-HR" sz="2000" i="1" dirty="0" err="1" smtClean="0"/>
              <a:t>The</a:t>
            </a:r>
            <a:r>
              <a:rPr lang="hr-HR" sz="2000" i="1" dirty="0" smtClean="0"/>
              <a:t> Power </a:t>
            </a:r>
            <a:r>
              <a:rPr lang="hr-HR" sz="2000" i="1" dirty="0" err="1" smtClean="0"/>
              <a:t>of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Market</a:t>
            </a:r>
            <a:r>
              <a:rPr lang="hr-HR" sz="2000" i="1" dirty="0" smtClean="0"/>
              <a:t>. </a:t>
            </a:r>
            <a:r>
              <a:rPr lang="hr-HR" sz="2000" dirty="0" smtClean="0"/>
              <a:t>Uvodničar: Mislav Žitko</a:t>
            </a:r>
          </a:p>
          <a:p>
            <a:pPr>
              <a:buFontTx/>
              <a:buChar char="-"/>
            </a:pPr>
            <a:r>
              <a:rPr lang="hr-HR" sz="2000" dirty="0" smtClean="0"/>
              <a:t>16.5. </a:t>
            </a:r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Tyranny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of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Control</a:t>
            </a:r>
            <a:r>
              <a:rPr lang="hr-HR" sz="2000" dirty="0" smtClean="0"/>
              <a:t> </a:t>
            </a:r>
          </a:p>
          <a:p>
            <a:pPr>
              <a:buFontTx/>
              <a:buChar char="-"/>
            </a:pPr>
            <a:r>
              <a:rPr lang="hr-HR" sz="2000" dirty="0" smtClean="0"/>
              <a:t>23.5. </a:t>
            </a:r>
            <a:r>
              <a:rPr lang="hr-HR" sz="2000" i="1" dirty="0" err="1" smtClean="0"/>
              <a:t>How</a:t>
            </a:r>
            <a:r>
              <a:rPr lang="hr-HR" sz="2000" i="1" dirty="0" smtClean="0"/>
              <a:t> to </a:t>
            </a:r>
            <a:r>
              <a:rPr lang="hr-HR" sz="2000" i="1" dirty="0" err="1" smtClean="0"/>
              <a:t>stay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free</a:t>
            </a:r>
            <a:endParaRPr lang="hr-HR" sz="2000" i="1" dirty="0" smtClean="0"/>
          </a:p>
          <a:p>
            <a:pPr>
              <a:buFontTx/>
              <a:buChar char="-"/>
            </a:pPr>
            <a:r>
              <a:rPr lang="hr-HR" sz="2000" dirty="0" smtClean="0"/>
              <a:t>30.5. </a:t>
            </a:r>
            <a:r>
              <a:rPr lang="hr-HR" sz="2000" i="1" dirty="0" err="1" smtClean="0"/>
              <a:t>How</a:t>
            </a:r>
            <a:r>
              <a:rPr lang="hr-HR" sz="2000" i="1" dirty="0" smtClean="0"/>
              <a:t> to cure </a:t>
            </a:r>
            <a:r>
              <a:rPr lang="hr-HR" sz="2000" i="1" dirty="0" err="1" smtClean="0"/>
              <a:t>Inflation</a:t>
            </a:r>
            <a:r>
              <a:rPr lang="hr-HR" sz="2000" i="1" dirty="0" smtClean="0"/>
              <a:t>. </a:t>
            </a:r>
            <a:r>
              <a:rPr lang="hr-HR" sz="2000" dirty="0" smtClean="0"/>
              <a:t>Uvodničar: Vuk Vuković</a:t>
            </a:r>
          </a:p>
          <a:p>
            <a:pPr>
              <a:buFontTx/>
              <a:buChar char="-"/>
            </a:pPr>
            <a:endParaRPr lang="hr-HR" sz="2000" dirty="0" smtClean="0"/>
          </a:p>
          <a:p>
            <a:r>
              <a:rPr lang="hr-HR" sz="2000" dirty="0" smtClean="0"/>
              <a:t>Najava ciklusa filmova o grčkim mitovima: </a:t>
            </a:r>
            <a:r>
              <a:rPr lang="hr-HR" sz="2000" dirty="0" err="1" smtClean="0"/>
              <a:t>Lars</a:t>
            </a:r>
            <a:r>
              <a:rPr lang="hr-HR" sz="2000" dirty="0" smtClean="0"/>
              <a:t> </a:t>
            </a:r>
            <a:r>
              <a:rPr lang="hr-HR" sz="2000" dirty="0" err="1" smtClean="0"/>
              <a:t>von</a:t>
            </a:r>
            <a:r>
              <a:rPr lang="hr-HR" sz="2000" dirty="0" smtClean="0"/>
              <a:t> Trier </a:t>
            </a:r>
          </a:p>
          <a:p>
            <a:pPr>
              <a:buNone/>
            </a:pPr>
            <a:r>
              <a:rPr lang="hr-HR" sz="2000" dirty="0" smtClean="0"/>
              <a:t>-    6.5. </a:t>
            </a:r>
            <a:r>
              <a:rPr lang="hr-HR" sz="2000" i="1" dirty="0" err="1" smtClean="0"/>
              <a:t>Medea</a:t>
            </a:r>
            <a:r>
              <a:rPr lang="hr-HR" sz="2000" i="1" dirty="0" smtClean="0"/>
              <a:t>. </a:t>
            </a:r>
            <a:r>
              <a:rPr lang="hr-HR" sz="2000" dirty="0" smtClean="0"/>
              <a:t>Uvodničar: Igor </a:t>
            </a:r>
            <a:r>
              <a:rPr lang="hr-HR" sz="2000" dirty="0" err="1" smtClean="0"/>
              <a:t>Mikecin</a:t>
            </a:r>
            <a:r>
              <a:rPr lang="hr-HR" sz="2000" dirty="0" smtClean="0"/>
              <a:t> </a:t>
            </a:r>
          </a:p>
          <a:p>
            <a:pPr>
              <a:buNone/>
            </a:pPr>
            <a:endParaRPr lang="hr-HR" sz="2400" i="1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u="sng" dirty="0" smtClean="0">
                <a:solidFill>
                  <a:schemeClr val="tx1"/>
                </a:solidFill>
              </a:rPr>
              <a:t>Izvještaj o Lošinjskim danima bioetike: Bioetika, ekonomija, politika</a:t>
            </a:r>
          </a:p>
          <a:p>
            <a:pPr>
              <a:buNone/>
            </a:pPr>
            <a:endParaRPr lang="hr-HR" u="sng" dirty="0" smtClean="0">
              <a:solidFill>
                <a:schemeClr val="tx1"/>
              </a:solidFill>
            </a:endParaRPr>
          </a:p>
          <a:p>
            <a:r>
              <a:rPr lang="hr-HR" sz="2900" dirty="0" smtClean="0">
                <a:latin typeface="Calibri" pitchFamily="34" charset="0"/>
                <a:cs typeface="Calibri" pitchFamily="34" charset="0"/>
              </a:rPr>
              <a:t>Od 19. do 22. svibnja </a:t>
            </a: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Teme plenarnih izlaganja: povijest i opseg bioetičkog diskursa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Međunarodni simpozij „Integrativna bioetika i nova epoha“: teorijski okviri unutar bioetike, praktički problemi (genetika, životinje, okoliš), važnost bioetike kao discipline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Studentska bioetička radionica „Bioetika, ekonomija i politika“: medicinski potpomognuta oplodnja, trgovanje ljudima, korporativni skandali, kritika ideje napretka, ekofeminizam, utjecaj marketinga na javnost... itd.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Predstavljanje recentnih bioetičkih izdanja: knjige, zbornici, časopisi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Bioetički café: razgovor s bivšim nogometašem i publicistom Ivanom Ergićem o temi instrumentalizacije sportaša u profesionalnom sportu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900" dirty="0" smtClean="0">
                <a:latin typeface="Calibri" pitchFamily="34" charset="0"/>
                <a:cs typeface="Calibri" pitchFamily="34" charset="0"/>
              </a:rPr>
              <a:t>Okrugli stol „Bioetika i teorije zavjere“: kritika neoliberalne politike i problema GMO-a, velikih korporacija i agrikulturalnog monopola</a:t>
            </a:r>
            <a:endParaRPr lang="hr-HR" sz="2900" u="sng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Lošinjski dani bioetike financirani donacijama: </a:t>
            </a:r>
          </a:p>
          <a:p>
            <a:pPr>
              <a:buNone/>
            </a:pPr>
            <a:endParaRPr lang="hr-HR" dirty="0" smtClean="0"/>
          </a:p>
          <a:p>
            <a:r>
              <a:rPr lang="hr-HR" sz="2000" dirty="0" smtClean="0"/>
              <a:t>Ministarstvo znanosti, obrazovanja i športa Republike Hrvatske</a:t>
            </a:r>
          </a:p>
          <a:p>
            <a:r>
              <a:rPr lang="hr-HR" sz="2000" dirty="0" smtClean="0"/>
              <a:t>Filozofski fakultet Sveučilišta u Zagrebu</a:t>
            </a:r>
          </a:p>
          <a:p>
            <a:r>
              <a:rPr lang="hr-HR" sz="2000" dirty="0" smtClean="0"/>
              <a:t>Turistička zajednica grada Malog Lošinja</a:t>
            </a:r>
          </a:p>
          <a:p>
            <a:r>
              <a:rPr lang="hr-HR" sz="2000" dirty="0" smtClean="0"/>
              <a:t>Jadranka hoteli d.o.o</a:t>
            </a:r>
          </a:p>
          <a:p>
            <a:r>
              <a:rPr lang="hr-HR" sz="2000" dirty="0" smtClean="0"/>
              <a:t>Tiskara GRAFOMARK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Izvještaj o Čemu</a:t>
            </a:r>
          </a:p>
          <a:p>
            <a:pPr>
              <a:buNone/>
            </a:pPr>
            <a:endParaRPr lang="hr-HR" u="sng" dirty="0" smtClean="0"/>
          </a:p>
          <a:p>
            <a:r>
              <a:rPr lang="hr-HR" sz="2200" dirty="0" smtClean="0"/>
              <a:t>Dvobroj u pripremi</a:t>
            </a:r>
          </a:p>
          <a:p>
            <a:r>
              <a:rPr lang="hr-HR" sz="2200" dirty="0" err="1" smtClean="0"/>
              <a:t>Temat</a:t>
            </a:r>
            <a:r>
              <a:rPr lang="hr-HR" sz="2200" dirty="0" smtClean="0"/>
              <a:t>: </a:t>
            </a:r>
            <a:r>
              <a:rPr lang="hr-HR" sz="2200" i="1" dirty="0" smtClean="0"/>
              <a:t>Marksistička teorija subjekta </a:t>
            </a:r>
          </a:p>
          <a:p>
            <a:pPr>
              <a:buNone/>
            </a:pPr>
            <a:r>
              <a:rPr lang="hr-HR" sz="2200" dirty="0" smtClean="0"/>
              <a:t>8 prijevoda </a:t>
            </a:r>
          </a:p>
          <a:p>
            <a:pPr>
              <a:buNone/>
            </a:pPr>
            <a:r>
              <a:rPr lang="hr-HR" sz="2200" dirty="0" smtClean="0"/>
              <a:t>2 autorska teksta </a:t>
            </a:r>
          </a:p>
          <a:p>
            <a:pPr>
              <a:buNone/>
            </a:pPr>
            <a:r>
              <a:rPr lang="hr-HR" sz="2200" dirty="0" smtClean="0"/>
              <a:t>3 prikaza knjige </a:t>
            </a:r>
          </a:p>
          <a:p>
            <a:r>
              <a:rPr lang="hr-HR" sz="2200" dirty="0" err="1" smtClean="0"/>
              <a:t>Temat</a:t>
            </a:r>
            <a:r>
              <a:rPr lang="hr-HR" sz="2200" dirty="0" smtClean="0"/>
              <a:t>: </a:t>
            </a:r>
            <a:r>
              <a:rPr lang="hr-HR" sz="2200" i="1" dirty="0" smtClean="0"/>
              <a:t>Filozofija i fizika </a:t>
            </a:r>
          </a:p>
          <a:p>
            <a:pPr>
              <a:buNone/>
            </a:pPr>
            <a:r>
              <a:rPr lang="hr-HR" sz="2200" dirty="0" smtClean="0"/>
              <a:t>6 prijevoda </a:t>
            </a:r>
          </a:p>
          <a:p>
            <a:pPr>
              <a:buNone/>
            </a:pPr>
            <a:r>
              <a:rPr lang="hr-HR" sz="2200" dirty="0" smtClean="0"/>
              <a:t>3 autorska teksta </a:t>
            </a:r>
          </a:p>
          <a:p>
            <a:pPr>
              <a:buNone/>
            </a:pPr>
            <a:r>
              <a:rPr lang="hr-HR" sz="2200" dirty="0" smtClean="0"/>
              <a:t>2 intervjua </a:t>
            </a:r>
          </a:p>
          <a:p>
            <a:pPr>
              <a:buNone/>
            </a:pPr>
            <a:r>
              <a:rPr lang="hr-HR" sz="2200" i="1" dirty="0" err="1" smtClean="0"/>
              <a:t>In</a:t>
            </a:r>
            <a:r>
              <a:rPr lang="hr-HR" sz="2200" i="1" dirty="0" smtClean="0"/>
              <a:t> </a:t>
            </a:r>
            <a:r>
              <a:rPr lang="hr-HR" sz="2200" i="1" dirty="0" err="1" smtClean="0"/>
              <a:t>memoriam</a:t>
            </a:r>
            <a:r>
              <a:rPr lang="hr-HR" sz="2200" i="1" dirty="0" smtClean="0"/>
              <a:t> </a:t>
            </a:r>
            <a:r>
              <a:rPr lang="hr-HR" sz="2200" dirty="0" smtClean="0"/>
              <a:t>Goranu </a:t>
            </a:r>
            <a:r>
              <a:rPr lang="hr-HR" sz="2200" dirty="0" err="1" smtClean="0"/>
              <a:t>Švobu</a:t>
            </a:r>
            <a:r>
              <a:rPr lang="hr-HR" sz="2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hr-HR" u="sng" dirty="0" smtClean="0"/>
              <a:t>Predstavljanje planova za vanjsku suradnju </a:t>
            </a:r>
          </a:p>
          <a:p>
            <a:pPr>
              <a:buNone/>
            </a:pPr>
            <a:endParaRPr lang="hr-HR" u="sng" dirty="0"/>
          </a:p>
          <a:p>
            <a:r>
              <a:rPr lang="hr-HR" sz="2400" dirty="0" smtClean="0"/>
              <a:t>Inicijativa pokrenuta prije mjesec dana </a:t>
            </a:r>
          </a:p>
          <a:p>
            <a:r>
              <a:rPr lang="hr-HR" sz="2400" dirty="0" smtClean="0"/>
              <a:t>Suradnja sa Furijom (Rijeka), Udruženjem studenata filozofije (Beograd) i Hrvatskim studijima (Zagreb)</a:t>
            </a:r>
          </a:p>
          <a:p>
            <a:r>
              <a:rPr lang="hr-HR" sz="2400" dirty="0" smtClean="0"/>
              <a:t>Ideja osnivanja krovne udruge na području RH</a:t>
            </a:r>
          </a:p>
          <a:p>
            <a:r>
              <a:rPr lang="hr-HR" sz="2400" dirty="0" smtClean="0"/>
              <a:t>Ideja organiziranja međunarodnoga simpozija </a:t>
            </a:r>
          </a:p>
          <a:p>
            <a:endParaRPr lang="hr-HR" sz="2400" dirty="0"/>
          </a:p>
          <a:p>
            <a:pPr>
              <a:buNone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hr-HR" u="sng" dirty="0" smtClean="0"/>
              <a:t>Glasanje za logotip – 2. krug</a:t>
            </a:r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Rezultati 1. kruga</a:t>
            </a:r>
          </a:p>
          <a:p>
            <a:pPr>
              <a:buFontTx/>
              <a:buChar char="-"/>
            </a:pPr>
            <a:r>
              <a:rPr lang="hr-HR" dirty="0" smtClean="0"/>
              <a:t>U ovome krugu jedna osoba može glasati za više </a:t>
            </a:r>
            <a:r>
              <a:rPr lang="hr-HR" dirty="0" err="1" smtClean="0"/>
              <a:t>logotipova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hr-HR" sz="3600" dirty="0" smtClean="0">
                <a:solidFill>
                  <a:schemeClr val="tx1"/>
                </a:solidFill>
              </a:rPr>
              <a:t/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dirty="0" smtClean="0">
                <a:solidFill>
                  <a:schemeClr val="tx1"/>
                </a:solidFill>
              </a:rPr>
              <a:t/>
            </a:r>
            <a:br>
              <a:rPr lang="hr-HR" sz="3600" dirty="0" smtClean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hr-HR" u="sng" dirty="0" smtClean="0">
                <a:solidFill>
                  <a:schemeClr val="tx1"/>
                </a:solidFill>
              </a:rPr>
              <a:t>Glasovanje i odabir novoga loga USF-a – 1. krug</a:t>
            </a:r>
          </a:p>
          <a:p>
            <a:pPr>
              <a:buNone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zapišite na papirić broj loga kojeg biste  u užem izboru glasanja u 2. krugu</a:t>
            </a:r>
          </a:p>
          <a:p>
            <a:pPr>
              <a:buFontTx/>
              <a:buChar char="-"/>
            </a:pPr>
            <a:r>
              <a:rPr lang="hr-HR" dirty="0" smtClean="0"/>
              <a:t>U ovome krugu jedna osoba može dati svoj glas samo jednom logotipu</a:t>
            </a:r>
          </a:p>
          <a:p>
            <a:pPr>
              <a:buFontTx/>
              <a:buChar char="-"/>
            </a:pPr>
            <a:r>
              <a:rPr lang="hr-HR" dirty="0" smtClean="0"/>
              <a:t>Cilj prvog kruga je postići uži izbor od 31. logotipa nad kojima će se glasati u 2. krugu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u="sng" dirty="0" smtClean="0">
                <a:solidFill>
                  <a:schemeClr val="tx1"/>
                </a:solidFill>
              </a:rPr>
              <a:t>Izvještaj o simpoziju Filozofija jezika – pragmatika i problematiziranje običnoga jezika</a:t>
            </a:r>
          </a:p>
          <a:p>
            <a:pPr>
              <a:buNone/>
            </a:pPr>
            <a:endParaRPr lang="hr-HR" dirty="0" smtClean="0"/>
          </a:p>
          <a:p>
            <a:r>
              <a:rPr lang="hr-HR" sz="2400" dirty="0" smtClean="0"/>
              <a:t>24. i 25. svibnja 2013.</a:t>
            </a:r>
          </a:p>
          <a:p>
            <a:r>
              <a:rPr lang="hr-HR" sz="2400" dirty="0" smtClean="0"/>
              <a:t>Program: </a:t>
            </a:r>
          </a:p>
          <a:p>
            <a:pPr>
              <a:buFontTx/>
              <a:buChar char="-"/>
            </a:pPr>
            <a:r>
              <a:rPr lang="hr-HR" sz="2400" dirty="0" smtClean="0"/>
              <a:t>Nina Grgić Hlača, </a:t>
            </a:r>
            <a:r>
              <a:rPr lang="hr-HR" sz="2400" i="1" dirty="0" smtClean="0"/>
              <a:t>O životu i djelu Gorana </a:t>
            </a:r>
            <a:r>
              <a:rPr lang="hr-HR" sz="2400" i="1" dirty="0" err="1" smtClean="0"/>
              <a:t>Švoba</a:t>
            </a:r>
            <a:endParaRPr lang="hr-HR" sz="2400" i="1" dirty="0" smtClean="0"/>
          </a:p>
          <a:p>
            <a:pPr>
              <a:buFontTx/>
              <a:buChar char="-"/>
            </a:pPr>
            <a:r>
              <a:rPr lang="en-US" sz="2400" dirty="0" smtClean="0"/>
              <a:t>Igor </a:t>
            </a:r>
            <a:r>
              <a:rPr lang="en-US" sz="2400" dirty="0" err="1" smtClean="0"/>
              <a:t>Cvejić</a:t>
            </a:r>
            <a:r>
              <a:rPr lang="en-US" sz="2400" dirty="0" smtClean="0"/>
              <a:t> (Beograd), </a:t>
            </a:r>
            <a:r>
              <a:rPr lang="en-US" sz="2400" i="1" dirty="0" smtClean="0"/>
              <a:t>Turn away from language</a:t>
            </a:r>
            <a:endParaRPr lang="hr-HR" sz="2400" i="1" dirty="0" smtClean="0"/>
          </a:p>
          <a:p>
            <a:pPr>
              <a:buFontTx/>
              <a:buChar char="-"/>
            </a:pPr>
            <a:r>
              <a:rPr lang="pl-PL" sz="2400" dirty="0" smtClean="0"/>
              <a:t>Olga Nikolić (Beograd), </a:t>
            </a:r>
            <a:r>
              <a:rPr lang="pl-PL" sz="2400" i="1" dirty="0" smtClean="0"/>
              <a:t>Politička igra jezika</a:t>
            </a:r>
          </a:p>
          <a:p>
            <a:pPr>
              <a:buFontTx/>
              <a:buChar char="-"/>
            </a:pPr>
            <a:r>
              <a:rPr lang="hr-HR" sz="2400" dirty="0" smtClean="0"/>
              <a:t>Karlo Jurak (Zagreb), </a:t>
            </a:r>
            <a:r>
              <a:rPr lang="hr-HR" sz="2400" i="1" dirty="0" smtClean="0"/>
              <a:t>Temelji i moguće aplikacije </a:t>
            </a:r>
            <a:r>
              <a:rPr lang="hr-HR" sz="2400" i="1" dirty="0" err="1" smtClean="0"/>
              <a:t>generativističke</a:t>
            </a:r>
            <a:r>
              <a:rPr lang="hr-HR" sz="2400" i="1" dirty="0" smtClean="0"/>
              <a:t> teorije</a:t>
            </a:r>
          </a:p>
          <a:p>
            <a:pPr>
              <a:buFontTx/>
              <a:buChar char="-"/>
            </a:pPr>
            <a:r>
              <a:rPr lang="hr-HR" sz="2400" dirty="0" smtClean="0"/>
              <a:t>Tomislav Čop (Rijeka), </a:t>
            </a:r>
            <a:r>
              <a:rPr lang="hr-HR" sz="2400" i="1" dirty="0" smtClean="0"/>
              <a:t>Pragmatika i </a:t>
            </a:r>
            <a:r>
              <a:rPr lang="hr-HR" sz="2400" i="1" dirty="0" err="1" smtClean="0"/>
              <a:t>kognicija</a:t>
            </a:r>
            <a:endParaRPr lang="hr-HR" sz="2400" i="1" dirty="0" smtClean="0"/>
          </a:p>
          <a:p>
            <a:pPr>
              <a:buFontTx/>
              <a:buChar char="-"/>
            </a:pPr>
            <a:r>
              <a:rPr lang="hr-HR" sz="2400" dirty="0" smtClean="0"/>
              <a:t>Filip </a:t>
            </a:r>
            <a:r>
              <a:rPr lang="hr-HR" sz="2400" dirty="0" err="1" smtClean="0"/>
              <a:t>Šipoš</a:t>
            </a:r>
            <a:r>
              <a:rPr lang="hr-HR" sz="2400" dirty="0" smtClean="0"/>
              <a:t> (Zagreb), </a:t>
            </a:r>
            <a:r>
              <a:rPr lang="hr-HR" sz="2400" i="1" dirty="0" smtClean="0"/>
              <a:t>Dosezi i perspektive tumačenja metafora: </a:t>
            </a:r>
            <a:r>
              <a:rPr lang="hr-HR" sz="2400" i="1" dirty="0" err="1" smtClean="0"/>
              <a:t>Lakoff</a:t>
            </a:r>
            <a:r>
              <a:rPr lang="hr-HR" sz="2400" i="1" dirty="0" smtClean="0"/>
              <a:t> kao posebno razmatran slučaj</a:t>
            </a:r>
          </a:p>
          <a:p>
            <a:pPr>
              <a:buFontTx/>
              <a:buChar char="-"/>
            </a:pPr>
            <a:r>
              <a:rPr lang="hr-HR" sz="2400" dirty="0" smtClean="0"/>
              <a:t>Prikazivanje emisije Noćni brzoglas: </a:t>
            </a:r>
            <a:r>
              <a:rPr lang="hr-HR" sz="2400" i="1" dirty="0" smtClean="0"/>
              <a:t>Goran </a:t>
            </a:r>
            <a:r>
              <a:rPr lang="hr-HR" sz="2400" i="1" dirty="0" err="1" smtClean="0"/>
              <a:t>Švob</a:t>
            </a:r>
            <a:r>
              <a:rPr lang="hr-HR" sz="2400" i="1" dirty="0" smtClean="0"/>
              <a:t> i Tomislav Ladan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Simpozij u potpunosti financiran donacijom HEP-a i donacijom Odsjeka. </a:t>
            </a:r>
          </a:p>
          <a:p>
            <a:r>
              <a:rPr lang="hr-HR" sz="2400" dirty="0" smtClean="0"/>
              <a:t>Ostvareni prinosi i troškovi: 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hr-HR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47664" y="234888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Izvor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Iznos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HEP d.o.o.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3.000,</a:t>
                      </a:r>
                      <a:r>
                        <a:rPr lang="hr-HR" baseline="0" dirty="0" smtClean="0"/>
                        <a:t>00 kn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Odsjek</a:t>
                      </a:r>
                      <a:r>
                        <a:rPr lang="hr-HR" baseline="0" dirty="0" smtClean="0"/>
                        <a:t> za filozofiju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500,00</a:t>
                      </a:r>
                      <a:r>
                        <a:rPr lang="hr-HR" baseline="0" dirty="0" smtClean="0"/>
                        <a:t> kn 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47664" y="39330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Namjen</a:t>
                      </a:r>
                      <a:r>
                        <a:rPr lang="hr-HR" baseline="0" dirty="0" smtClean="0"/>
                        <a:t>a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Iznos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Noćenje (10x3</a:t>
                      </a:r>
                      <a:r>
                        <a:rPr lang="hr-HR" baseline="0" dirty="0" smtClean="0"/>
                        <a:t>x73 / 2x2x73)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2.482,00</a:t>
                      </a:r>
                      <a:r>
                        <a:rPr lang="hr-HR" baseline="0" dirty="0" smtClean="0"/>
                        <a:t> kn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Hrana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Kopiranje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12,00 kn 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Emisija</a:t>
                      </a:r>
                      <a:r>
                        <a:rPr lang="hr-HR" baseline="0" dirty="0" smtClean="0"/>
                        <a:t> HRT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400,00 kn 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u="sng" dirty="0" smtClean="0">
                <a:solidFill>
                  <a:schemeClr val="tx1"/>
                </a:solidFill>
              </a:rPr>
              <a:t>Izvještaj o ostalima ostvarenim projektima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err="1" smtClean="0"/>
              <a:t>Facebook</a:t>
            </a:r>
            <a:r>
              <a:rPr lang="hr-HR" dirty="0" smtClean="0"/>
              <a:t> grupa </a:t>
            </a:r>
          </a:p>
          <a:p>
            <a:pPr>
              <a:buNone/>
            </a:pPr>
            <a:endParaRPr lang="hr-HR" dirty="0">
              <a:hlinkClick r:id="rId2"/>
            </a:endParaRPr>
          </a:p>
          <a:p>
            <a:r>
              <a:rPr lang="hr-HR" sz="2400" dirty="0" smtClean="0">
                <a:hlinkClick r:id="rId2"/>
              </a:rPr>
              <a:t>https://www.facebook.com/groups/587113867967621/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Otvorena 6. travnja 2013.</a:t>
            </a:r>
          </a:p>
          <a:p>
            <a:r>
              <a:rPr lang="hr-HR" sz="2400" dirty="0" smtClean="0"/>
              <a:t>131 član</a:t>
            </a:r>
          </a:p>
          <a:p>
            <a:r>
              <a:rPr lang="hr-HR" sz="2400" dirty="0" smtClean="0"/>
              <a:t>Poligon za obavijesti i direktnu komunikaciju sa članovima, diskusije i kritike</a:t>
            </a:r>
          </a:p>
          <a:p>
            <a:r>
              <a:rPr lang="hr-HR" sz="2400" dirty="0" smtClean="0"/>
              <a:t>Članovi šalju i svoje obavijesti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Natječaj za logotip</a:t>
            </a:r>
          </a:p>
          <a:p>
            <a:pPr>
              <a:buNone/>
            </a:pPr>
            <a:endParaRPr lang="hr-HR" dirty="0" smtClean="0"/>
          </a:p>
          <a:p>
            <a:r>
              <a:rPr lang="hr-HR" sz="2400" dirty="0" smtClean="0"/>
              <a:t>Od 5. travnja do 1. lipnja</a:t>
            </a:r>
          </a:p>
          <a:p>
            <a:r>
              <a:rPr lang="hr-HR" sz="2400" dirty="0" smtClean="0"/>
              <a:t>Javno objavljen na: </a:t>
            </a:r>
          </a:p>
          <a:p>
            <a:pPr>
              <a:buNone/>
            </a:pPr>
            <a:r>
              <a:rPr lang="hr-HR" sz="2400" dirty="0"/>
              <a:t>	</a:t>
            </a:r>
            <a:r>
              <a:rPr lang="hr-HR" sz="2400" dirty="0" smtClean="0"/>
              <a:t>- </a:t>
            </a:r>
            <a:r>
              <a:rPr lang="hr-HR" sz="2400" i="1" dirty="0" smtClean="0"/>
              <a:t>Web </a:t>
            </a:r>
            <a:r>
              <a:rPr lang="hr-HR" sz="2400" dirty="0" smtClean="0"/>
              <a:t>stranici Udruženja </a:t>
            </a:r>
          </a:p>
          <a:p>
            <a:pPr>
              <a:buNone/>
            </a:pPr>
            <a:r>
              <a:rPr lang="hr-HR" sz="2400" dirty="0"/>
              <a:t>	</a:t>
            </a:r>
            <a:r>
              <a:rPr lang="hr-HR" sz="2400" dirty="0" smtClean="0"/>
              <a:t>- </a:t>
            </a:r>
            <a:r>
              <a:rPr lang="hr-HR" sz="2400" dirty="0" err="1" smtClean="0"/>
              <a:t>mailing</a:t>
            </a:r>
            <a:r>
              <a:rPr lang="hr-HR" sz="2400" dirty="0" smtClean="0"/>
              <a:t> listi</a:t>
            </a:r>
          </a:p>
          <a:p>
            <a:pPr>
              <a:buNone/>
            </a:pPr>
            <a:r>
              <a:rPr lang="hr-HR" sz="2400" dirty="0"/>
              <a:t>	</a:t>
            </a:r>
            <a:r>
              <a:rPr lang="hr-HR" sz="2400" dirty="0" smtClean="0"/>
              <a:t>- Student svima </a:t>
            </a:r>
          </a:p>
          <a:p>
            <a:pPr>
              <a:buNone/>
            </a:pPr>
            <a:r>
              <a:rPr lang="hr-HR" sz="2400" dirty="0"/>
              <a:t>	</a:t>
            </a:r>
            <a:r>
              <a:rPr lang="hr-HR" sz="2400" dirty="0" smtClean="0"/>
              <a:t>- </a:t>
            </a:r>
            <a:r>
              <a:rPr lang="hr-HR" sz="2400" dirty="0" err="1" smtClean="0"/>
              <a:t>culturenet.hr</a:t>
            </a:r>
            <a:r>
              <a:rPr lang="hr-HR" sz="2400" dirty="0" smtClean="0"/>
              <a:t>, </a:t>
            </a:r>
            <a:r>
              <a:rPr lang="hr-HR" sz="2400" dirty="0" err="1" smtClean="0"/>
              <a:t>kulturpunkt.hr</a:t>
            </a:r>
            <a:r>
              <a:rPr lang="hr-HR" sz="2400" dirty="0" smtClean="0"/>
              <a:t> </a:t>
            </a:r>
          </a:p>
          <a:p>
            <a:pPr marL="342900" lvl="1" indent="-342900">
              <a:buNone/>
            </a:pPr>
            <a:r>
              <a:rPr lang="hr-HR" sz="2400" dirty="0"/>
              <a:t>	</a:t>
            </a:r>
            <a:r>
              <a:rPr lang="hr-HR" sz="2400" dirty="0" smtClean="0"/>
              <a:t>- </a:t>
            </a:r>
            <a:r>
              <a:rPr lang="hr-HR" sz="2400" dirty="0" smtClean="0">
                <a:solidFill>
                  <a:schemeClr val="tx1"/>
                </a:solidFill>
              </a:rPr>
              <a:t>Akademiji likovnih umjetnosti, Tekstilno-tehnološkom fakultetu, Studiju dizajna na Arhitektonskom fakultetu </a:t>
            </a:r>
          </a:p>
          <a:p>
            <a:pPr marL="342900" lvl="1" indent="-342900">
              <a:buNone/>
            </a:pPr>
            <a:r>
              <a:rPr lang="hr-HR" sz="2400" dirty="0"/>
              <a:t>	</a:t>
            </a:r>
            <a:r>
              <a:rPr lang="hr-HR" sz="2400" dirty="0" smtClean="0"/>
              <a:t>- </a:t>
            </a:r>
            <a:r>
              <a:rPr lang="hr-HR" sz="2400" dirty="0" smtClean="0">
                <a:solidFill>
                  <a:schemeClr val="tx1"/>
                </a:solidFill>
              </a:rPr>
              <a:t>Proslijeđen Klubu studenata povijesti umjetnosti, Klubu studenata dizajna</a:t>
            </a:r>
          </a:p>
          <a:p>
            <a:pPr marL="342900" lvl="1" indent="-342900">
              <a:buNone/>
            </a:pPr>
            <a:r>
              <a:rPr lang="hr-HR" sz="2400" dirty="0"/>
              <a:t>	</a:t>
            </a:r>
            <a:r>
              <a:rPr lang="hr-HR" sz="2400" dirty="0" smtClean="0"/>
              <a:t>- 9 kandidata, prijavljen 31 rad</a:t>
            </a:r>
          </a:p>
          <a:p>
            <a:pPr marL="342900" lvl="1" indent="-342900">
              <a:buNone/>
            </a:pPr>
            <a:r>
              <a:rPr lang="hr-HR" sz="2400" dirty="0"/>
              <a:t>	</a:t>
            </a:r>
            <a:r>
              <a:rPr lang="hr-HR" sz="2400" dirty="0" smtClean="0"/>
              <a:t>- Manje nepravilnosti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Kružoci o filozofiji uma </a:t>
            </a:r>
          </a:p>
          <a:p>
            <a:pPr algn="just">
              <a:buNone/>
            </a:pPr>
            <a:endParaRPr lang="hr-HR" dirty="0"/>
          </a:p>
          <a:p>
            <a:pPr algn="just"/>
            <a:r>
              <a:rPr lang="hr-HR" sz="2400" dirty="0" smtClean="0"/>
              <a:t>Organizator: Nino Kadić</a:t>
            </a:r>
          </a:p>
          <a:p>
            <a:pPr algn="just"/>
            <a:r>
              <a:rPr lang="hr-HR" sz="2400" dirty="0" smtClean="0"/>
              <a:t>Početak trebao biti još u 5. mjesecu</a:t>
            </a:r>
          </a:p>
          <a:p>
            <a:pPr algn="just"/>
            <a:r>
              <a:rPr lang="hr-HR" sz="2400" dirty="0" smtClean="0"/>
              <a:t>Problemi s dvoranom</a:t>
            </a:r>
          </a:p>
          <a:p>
            <a:pPr lvl="1" algn="just"/>
            <a:r>
              <a:rPr lang="hr-HR" sz="2400" dirty="0" smtClean="0"/>
              <a:t>&gt; Početak u 10. mjesecu</a:t>
            </a:r>
          </a:p>
          <a:p>
            <a:pPr algn="just"/>
            <a:r>
              <a:rPr lang="hr-HR" sz="2400" dirty="0" smtClean="0"/>
              <a:t>Čitanje i izlaganje tekstova</a:t>
            </a:r>
          </a:p>
          <a:p>
            <a:pPr algn="just"/>
            <a:r>
              <a:rPr lang="hr-HR" sz="2400" dirty="0" smtClean="0"/>
              <a:t>Jednom tjedno u jednoj od dvorana Odsjeka za filozofiju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Suradnja s izdavačkom kućom </a:t>
            </a:r>
            <a:r>
              <a:rPr lang="hr-HR" dirty="0" err="1" smtClean="0"/>
              <a:t>Demetra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</a:p>
          <a:p>
            <a:r>
              <a:rPr lang="hr-HR" sz="2800" dirty="0" smtClean="0"/>
              <a:t>Početak 10.10.2013. </a:t>
            </a:r>
          </a:p>
          <a:p>
            <a:r>
              <a:rPr lang="hr-HR" sz="2800" dirty="0" smtClean="0"/>
              <a:t>Konferencijska dvorana u Knjižnici od 17 do 18h</a:t>
            </a:r>
          </a:p>
          <a:p>
            <a:r>
              <a:rPr lang="hr-HR" sz="2800" dirty="0" smtClean="0"/>
              <a:t>Predstavljanje 6 novih knjiga filozofske tematike tijekom zimskog i ljetnog semestra za vrijeme trajanja predavanja – dolazak autora i prevoditelja te organizirana diskusija</a:t>
            </a:r>
          </a:p>
          <a:p>
            <a:pPr lvl="1"/>
            <a:r>
              <a:rPr lang="hr-HR" dirty="0" smtClean="0"/>
              <a:t>Nietzsche</a:t>
            </a:r>
          </a:p>
          <a:p>
            <a:pPr lvl="1"/>
            <a:r>
              <a:rPr lang="hr-HR" dirty="0" smtClean="0"/>
              <a:t>Hegel (Estetika)</a:t>
            </a:r>
          </a:p>
          <a:p>
            <a:pPr lvl="1"/>
            <a:r>
              <a:rPr lang="hr-HR" dirty="0" smtClean="0"/>
              <a:t>Avicena (filozofija Bliskog Istoka) i </a:t>
            </a:r>
            <a:r>
              <a:rPr lang="hr-HR" dirty="0" err="1" smtClean="0"/>
              <a:t>dr</a:t>
            </a:r>
            <a:r>
              <a:rPr lang="hr-HR" dirty="0" smtClean="0"/>
              <a:t>. </a:t>
            </a:r>
          </a:p>
          <a:p>
            <a:r>
              <a:rPr lang="hr-HR" sz="2800" dirty="0" smtClean="0"/>
              <a:t>Posebna pogodnost: </a:t>
            </a:r>
          </a:p>
          <a:p>
            <a:pPr lvl="1"/>
            <a:r>
              <a:rPr lang="hr-HR" dirty="0" smtClean="0"/>
              <a:t>Vjerojatno će biti uključen štand za povoljniju kupnju knjiga </a:t>
            </a:r>
          </a:p>
          <a:p>
            <a:pPr lvl="1"/>
            <a:r>
              <a:rPr lang="hr-HR" dirty="0" smtClean="0"/>
              <a:t>5-10 knjiga će se pokloniti članovima na samom predstavljanju</a:t>
            </a:r>
          </a:p>
          <a:p>
            <a:pPr lvl="1"/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Nagrade za članove i suradnike </a:t>
            </a:r>
          </a:p>
          <a:p>
            <a:pPr>
              <a:buNone/>
            </a:pPr>
            <a:endParaRPr lang="hr-HR" dirty="0">
              <a:solidFill>
                <a:schemeClr val="tx1"/>
              </a:solidFill>
            </a:endParaRPr>
          </a:p>
          <a:p>
            <a:pPr algn="just"/>
            <a:r>
              <a:rPr lang="hr-HR" sz="2600" dirty="0" smtClean="0"/>
              <a:t>Za vrijeme mirovanja filozofskih aktivnosti Udruženja </a:t>
            </a:r>
          </a:p>
          <a:p>
            <a:pPr algn="just"/>
            <a:r>
              <a:rPr lang="hr-HR" sz="2600" dirty="0" smtClean="0"/>
              <a:t>Kratkotrajna suradnja s Kazalištem </a:t>
            </a:r>
            <a:r>
              <a:rPr lang="hr-HR" sz="2600" dirty="0" err="1" smtClean="0"/>
              <a:t>Knap</a:t>
            </a:r>
            <a:endParaRPr lang="hr-HR" sz="2600" dirty="0" smtClean="0"/>
          </a:p>
          <a:p>
            <a:pPr marL="742950" lvl="2" indent="-342900" algn="just"/>
            <a:r>
              <a:rPr lang="hr-HR" sz="2600" dirty="0" smtClean="0"/>
              <a:t>Podijeljeno ukupno 6 ulaznica u 3 navrata</a:t>
            </a:r>
          </a:p>
          <a:p>
            <a:pPr marL="1200150" lvl="3" indent="-342900" algn="just"/>
            <a:r>
              <a:rPr lang="hr-HR" sz="2600" dirty="0" smtClean="0"/>
              <a:t>Princip </a:t>
            </a:r>
            <a:r>
              <a:rPr lang="hr-HR" sz="2600" i="1" dirty="0" smtClean="0"/>
              <a:t>najbržeg prsta </a:t>
            </a:r>
            <a:r>
              <a:rPr lang="hr-HR" sz="2600" dirty="0" smtClean="0"/>
              <a:t>na </a:t>
            </a:r>
            <a:r>
              <a:rPr lang="hr-HR" sz="2600" dirty="0" err="1" smtClean="0"/>
              <a:t>Facebooku</a:t>
            </a:r>
            <a:endParaRPr lang="hr-HR" sz="2600" dirty="0" smtClean="0"/>
          </a:p>
          <a:p>
            <a:pPr algn="just"/>
            <a:r>
              <a:rPr lang="hr-HR" sz="2600" dirty="0" smtClean="0"/>
              <a:t>Suradnja s izdavačkom kućom </a:t>
            </a:r>
            <a:r>
              <a:rPr lang="hr-HR" sz="2600" dirty="0" err="1" smtClean="0"/>
              <a:t>Demetra</a:t>
            </a:r>
            <a:r>
              <a:rPr lang="hr-HR" sz="2600" dirty="0" smtClean="0"/>
              <a:t> i Ibis Grafika</a:t>
            </a:r>
          </a:p>
          <a:p>
            <a:pPr lvl="1" algn="just"/>
            <a:r>
              <a:rPr lang="hr-HR" sz="2600" dirty="0" smtClean="0"/>
              <a:t>Nagrađena dva sudionika simpozija za izlaganje</a:t>
            </a:r>
          </a:p>
          <a:p>
            <a:pPr lvl="2" algn="just"/>
            <a:r>
              <a:rPr lang="hr-HR" sz="2600" dirty="0" smtClean="0"/>
              <a:t>Kriteriji za podjelu bili su da se radi o gostima izlagačima i da su studenti</a:t>
            </a:r>
          </a:p>
          <a:p>
            <a:pPr lvl="2" algn="just"/>
            <a:r>
              <a:rPr lang="hr-HR" sz="2600" dirty="0" smtClean="0"/>
              <a:t>Mogućnost ostvarivanja novih suradnji s drugim kazalištima, izdavačkim kućama i </a:t>
            </a:r>
            <a:r>
              <a:rPr lang="hr-HR" sz="2600" dirty="0" err="1" smtClean="0"/>
              <a:t>sl</a:t>
            </a:r>
            <a:r>
              <a:rPr lang="hr-HR" sz="2600" dirty="0" smtClean="0"/>
              <a:t>., ukoliko bi to članovi željeli</a:t>
            </a:r>
          </a:p>
          <a:p>
            <a:pPr lvl="1">
              <a:buNone/>
            </a:pPr>
            <a:endParaRPr lang="hr-HR" sz="2600" dirty="0" smtClean="0"/>
          </a:p>
          <a:p>
            <a:pPr>
              <a:buNone/>
            </a:pPr>
            <a:endParaRPr lang="hr-HR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hr-HR" u="sng" dirty="0"/>
          </a:p>
          <a:p>
            <a:pPr>
              <a:buNone/>
            </a:pPr>
            <a:endParaRPr lang="hr-H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948</Words>
  <Application>Microsoft Office PowerPoint</Application>
  <PresentationFormat>On-screen Show (4:3)</PresentationFormat>
  <Paragraphs>191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Dnevni red </vt:lpstr>
      <vt:lpstr>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Dnevni red</dc:title>
  <dc:creator>Paula</dc:creator>
  <cp:lastModifiedBy>Paula</cp:lastModifiedBy>
  <cp:revision>29</cp:revision>
  <dcterms:created xsi:type="dcterms:W3CDTF">2013-06-05T17:01:07Z</dcterms:created>
  <dcterms:modified xsi:type="dcterms:W3CDTF">2013-06-11T08:20:47Z</dcterms:modified>
</cp:coreProperties>
</file>