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9" r:id="rId7"/>
    <p:sldId id="272" r:id="rId8"/>
    <p:sldId id="271" r:id="rId9"/>
    <p:sldId id="270" r:id="rId10"/>
    <p:sldId id="273" r:id="rId11"/>
    <p:sldId id="274" r:id="rId12"/>
    <p:sldId id="275" r:id="rId13"/>
    <p:sldId id="264" r:id="rId14"/>
    <p:sldId id="261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84" y="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0415-8088-4357-AE83-51FB2F8192D3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98CE-EC2E-43DF-8C1C-60C17E012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98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0415-8088-4357-AE83-51FB2F8192D3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98CE-EC2E-43DF-8C1C-60C17E012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93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0415-8088-4357-AE83-51FB2F8192D3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98CE-EC2E-43DF-8C1C-60C17E012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35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0415-8088-4357-AE83-51FB2F8192D3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98CE-EC2E-43DF-8C1C-60C17E012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77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0415-8088-4357-AE83-51FB2F8192D3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98CE-EC2E-43DF-8C1C-60C17E012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77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0415-8088-4357-AE83-51FB2F8192D3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98CE-EC2E-43DF-8C1C-60C17E012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97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0415-8088-4357-AE83-51FB2F8192D3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98CE-EC2E-43DF-8C1C-60C17E012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8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0415-8088-4357-AE83-51FB2F8192D3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98CE-EC2E-43DF-8C1C-60C17E012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0415-8088-4357-AE83-51FB2F8192D3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98CE-EC2E-43DF-8C1C-60C17E012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65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0415-8088-4357-AE83-51FB2F8192D3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98CE-EC2E-43DF-8C1C-60C17E012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8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0415-8088-4357-AE83-51FB2F8192D3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98CE-EC2E-43DF-8C1C-60C17E012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0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F0415-8088-4357-AE83-51FB2F8192D3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C98CE-EC2E-43DF-8C1C-60C17E012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7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asoda@m.ffzg.hr" TargetMode="External"/><Relationship Id="rId2" Type="http://schemas.openxmlformats.org/officeDocument/2006/relationships/hyperlink" Target="https://forms.gle/Zk1E1Z2yE9rZY4XV7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" y="2"/>
            <a:ext cx="9161653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55"/>
          <a:stretch/>
        </p:blipFill>
        <p:spPr>
          <a:xfrm>
            <a:off x="9164577" y="0"/>
            <a:ext cx="3027423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0784" y="4883365"/>
            <a:ext cx="6108526" cy="1655762"/>
          </a:xfrm>
        </p:spPr>
        <p:txBody>
          <a:bodyPr>
            <a:normAutofit/>
          </a:bodyPr>
          <a:lstStyle/>
          <a:p>
            <a:r>
              <a:rPr lang="hr-HR" sz="4800" b="1" dirty="0">
                <a:solidFill>
                  <a:schemeClr val="bg1"/>
                </a:solidFill>
              </a:rPr>
              <a:t>Najveća i najstarija talijanistika u Hrvatskoj 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27294" y="143435"/>
            <a:ext cx="8785412" cy="3397623"/>
          </a:xfrm>
          <a:prstGeom prst="round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5231" y="11497"/>
            <a:ext cx="8927127" cy="359832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hr-HR" sz="8000" b="1" dirty="0"/>
              <a:t>TALIJANISTIKA</a:t>
            </a:r>
            <a:br>
              <a:rPr lang="hr-HR" sz="8000" b="1" dirty="0"/>
            </a:br>
            <a:r>
              <a:rPr lang="hr-HR" sz="8000" b="1" dirty="0"/>
              <a:t>Filozofski fakultet</a:t>
            </a:r>
            <a:br>
              <a:rPr lang="hr-HR" sz="8000" b="1" dirty="0"/>
            </a:br>
            <a:r>
              <a:rPr lang="hr-HR" sz="8000" b="1" dirty="0"/>
              <a:t>Sveučilište u Zagrebu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2500191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FF0000"/>
                </a:solidFill>
              </a:rPr>
              <a:t>Tajništvo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Tajnica Odsjeka za talijanistiku je gđa. Jagoda Poropat </a:t>
            </a:r>
            <a:r>
              <a:rPr lang="hr-HR" dirty="0" err="1"/>
              <a:t>Darrer</a:t>
            </a:r>
            <a:r>
              <a:rPr lang="hr-HR" dirty="0"/>
              <a:t>,</a:t>
            </a:r>
          </a:p>
          <a:p>
            <a:r>
              <a:rPr lang="hr-HR" dirty="0"/>
              <a:t>Tajništvo je u sobi </a:t>
            </a:r>
            <a:r>
              <a:rPr lang="en-GB" b="1" dirty="0"/>
              <a:t>F 30</a:t>
            </a:r>
            <a:r>
              <a:rPr lang="hr-HR" b="1" dirty="0"/>
              <a:t>4</a:t>
            </a:r>
            <a:r>
              <a:rPr lang="en-GB" b="1" dirty="0"/>
              <a:t>, 3. kat</a:t>
            </a:r>
            <a:r>
              <a:rPr lang="hr-HR" b="1" dirty="0"/>
              <a:t>, trakt F</a:t>
            </a:r>
            <a:endParaRPr lang="hr-HR" dirty="0"/>
          </a:p>
          <a:p>
            <a:r>
              <a:rPr lang="hr-HR" dirty="0"/>
              <a:t>Primanje studenata: 10- 12h i od 13 do 15h</a:t>
            </a:r>
          </a:p>
          <a:p>
            <a:r>
              <a:rPr lang="hr-HR" dirty="0"/>
              <a:t>Mail tajništva je </a:t>
            </a:r>
            <a:r>
              <a:rPr lang="hr-HR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talijanistika@ffzg.hr</a:t>
            </a:r>
            <a:endParaRPr lang="hr-HR" dirty="0">
              <a:solidFill>
                <a:srgbClr val="FF0000"/>
              </a:solidFill>
            </a:endParaRPr>
          </a:p>
          <a:p>
            <a:r>
              <a:rPr lang="hr-HR" dirty="0"/>
              <a:t>Tajnica </a:t>
            </a:r>
            <a:r>
              <a:rPr lang="hr-HR" dirty="0">
                <a:solidFill>
                  <a:srgbClr val="FF0000"/>
                </a:solidFill>
              </a:rPr>
              <a:t>NIJE</a:t>
            </a:r>
            <a:r>
              <a:rPr lang="hr-HR" dirty="0"/>
              <a:t> info-centar! Obavijesti o korištenju </a:t>
            </a:r>
            <a:r>
              <a:rPr lang="hr-HR" dirty="0" err="1"/>
              <a:t>Studomata</a:t>
            </a:r>
            <a:r>
              <a:rPr lang="hr-HR" dirty="0"/>
              <a:t> i ostalim studentskim obavezama možete dobiti u Info centru u auli fakulteta i u Studentskoj službi. Mogu vam pomoći i </a:t>
            </a:r>
            <a:r>
              <a:rPr lang="hr-HR"/>
              <a:t>studenti mentori.</a:t>
            </a:r>
            <a:endParaRPr lang="hr-HR" dirty="0"/>
          </a:p>
          <a:p>
            <a:r>
              <a:rPr lang="hr-HR" dirty="0"/>
              <a:t>Sve informacije naći ćete na stranicama fakulteta, Odsjeka (web oglasnoj ploči) ili na Omegi.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45071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FF0000"/>
                </a:solidFill>
              </a:rPr>
              <a:t>Knjižnica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Talijanistička zbirka nalazi se na 5. katu fakultetske knjižnice.</a:t>
            </a:r>
          </a:p>
          <a:p>
            <a:r>
              <a:rPr lang="hr-HR" dirty="0"/>
              <a:t>Sve što vam je potrebno za pripremu ispita i seminarskih radova na talijanistici, pronaći ćete tamo.</a:t>
            </a:r>
          </a:p>
          <a:p>
            <a:r>
              <a:rPr lang="hr-HR" dirty="0"/>
              <a:t>Knjižničarke zadužene za talijanističku zbirku su dr. </a:t>
            </a:r>
            <a:r>
              <a:rPr lang="hr-HR" dirty="0" err="1"/>
              <a:t>sc</a:t>
            </a:r>
            <a:r>
              <a:rPr lang="hr-HR" dirty="0"/>
              <a:t>. Marijana Mišetić i Nevia Raos, prof.</a:t>
            </a:r>
          </a:p>
          <a:p>
            <a:r>
              <a:rPr lang="hr-HR" dirty="0"/>
              <a:t>U knjižnici je i čitaonica u kojoj možete učiti i koristiti fakultetska računala.</a:t>
            </a:r>
          </a:p>
          <a:p>
            <a:r>
              <a:rPr lang="hr-HR" dirty="0">
                <a:solidFill>
                  <a:srgbClr val="FF0000"/>
                </a:solidFill>
              </a:rPr>
              <a:t>TALIJANSKI INSTITUT ZA KULTURU</a:t>
            </a:r>
            <a:r>
              <a:rPr lang="hr-HR" dirty="0"/>
              <a:t> – </a:t>
            </a:r>
            <a:r>
              <a:rPr lang="hr-HR" dirty="0" err="1"/>
              <a:t>Preobraženska</a:t>
            </a:r>
            <a:r>
              <a:rPr lang="hr-HR" dirty="0"/>
              <a:t> 4</a:t>
            </a:r>
          </a:p>
          <a:p>
            <a:r>
              <a:rPr lang="hr-HR" dirty="0">
                <a:hlinkClick r:id="rId2"/>
              </a:rPr>
              <a:t>https://iiczagabria.esteri.it/iic_zagabria/hr/</a:t>
            </a:r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9850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FF0000"/>
                </a:solidFill>
              </a:rPr>
              <a:t>Studenti-mentori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>
                <a:solidFill>
                  <a:srgbClr val="FF0000"/>
                </a:solidFill>
              </a:rPr>
              <a:t>TKO SU? – </a:t>
            </a:r>
            <a:r>
              <a:rPr lang="hr-HR" dirty="0"/>
              <a:t>Studenti viših godina studija koji pomažu brucošima u snalaženju na prvoj godini studija – </a:t>
            </a:r>
            <a:r>
              <a:rPr lang="hr-HR" dirty="0">
                <a:solidFill>
                  <a:srgbClr val="FF0000"/>
                </a:solidFill>
              </a:rPr>
              <a:t>VRLO </a:t>
            </a:r>
            <a:r>
              <a:rPr lang="hr-HR" dirty="0"/>
              <a:t>KORISNO!</a:t>
            </a:r>
          </a:p>
          <a:p>
            <a:r>
              <a:rPr lang="hr-HR" dirty="0"/>
              <a:t>Ako želite da vam se dodijeli student/</a:t>
            </a:r>
            <a:r>
              <a:rPr lang="hr-HR" dirty="0" err="1"/>
              <a:t>ica</a:t>
            </a:r>
            <a:r>
              <a:rPr lang="hr-HR" dirty="0"/>
              <a:t>-mentor</a:t>
            </a:r>
            <a:r>
              <a:rPr lang="it-IT" dirty="0"/>
              <a:t> </a:t>
            </a:r>
            <a:r>
              <a:rPr lang="it-IT" dirty="0" err="1"/>
              <a:t>putem</a:t>
            </a:r>
            <a:r>
              <a:rPr lang="it-IT" dirty="0"/>
              <a:t> </a:t>
            </a:r>
            <a:r>
              <a:rPr lang="it-IT" dirty="0" err="1"/>
              <a:t>poveznice</a:t>
            </a:r>
            <a:r>
              <a:rPr lang="hr-HR" dirty="0"/>
              <a:t> za</a:t>
            </a:r>
            <a:r>
              <a:rPr lang="it-IT" dirty="0"/>
              <a:t> </a:t>
            </a:r>
            <a:r>
              <a:rPr lang="it-IT" dirty="0">
                <a:solidFill>
                  <a:srgbClr val="C00000"/>
                </a:solidFill>
              </a:rPr>
              <a:t>Google </a:t>
            </a:r>
            <a:r>
              <a:rPr lang="it-IT" dirty="0" err="1">
                <a:solidFill>
                  <a:srgbClr val="C00000"/>
                </a:solidFill>
              </a:rPr>
              <a:t>form</a:t>
            </a:r>
            <a:r>
              <a:rPr lang="hr-HR" dirty="0">
                <a:solidFill>
                  <a:srgbClr val="C00000"/>
                </a:solidFill>
              </a:rPr>
              <a:t>: </a:t>
            </a:r>
            <a:r>
              <a:rPr lang="hr-HR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https://forms.gle/Zk1E1Z2yE9rZY4XV7</a:t>
            </a:r>
            <a:endParaRPr lang="hr-HR" b="1" dirty="0"/>
          </a:p>
          <a:p>
            <a:pPr marL="0" indent="0">
              <a:buNone/>
            </a:pPr>
            <a:r>
              <a:rPr lang="hr-HR" dirty="0"/>
              <a:t>  </a:t>
            </a:r>
            <a:r>
              <a:rPr lang="it-IT" dirty="0" err="1"/>
              <a:t>koji</a:t>
            </a:r>
            <a:r>
              <a:rPr lang="it-IT" dirty="0"/>
              <a:t> </a:t>
            </a:r>
            <a:r>
              <a:rPr lang="hr-HR" dirty="0"/>
              <a:t>će</a:t>
            </a:r>
            <a:r>
              <a:rPr lang="it-IT" dirty="0"/>
              <a:t> </a:t>
            </a:r>
            <a:r>
              <a:rPr lang="it-IT" dirty="0" err="1"/>
              <a:t>biti</a:t>
            </a:r>
            <a:r>
              <a:rPr lang="it-IT" dirty="0"/>
              <a:t> </a:t>
            </a:r>
            <a:r>
              <a:rPr lang="it-IT" dirty="0" err="1"/>
              <a:t>obja</a:t>
            </a:r>
            <a:r>
              <a:rPr lang="hr-HR" dirty="0" err="1"/>
              <a:t>vljen</a:t>
            </a:r>
            <a:r>
              <a:rPr lang="it-IT" dirty="0"/>
              <a:t> </a:t>
            </a:r>
            <a:r>
              <a:rPr lang="hr-HR" dirty="0"/>
              <a:t>n</a:t>
            </a:r>
            <a:r>
              <a:rPr lang="it-IT" dirty="0"/>
              <a:t>a </a:t>
            </a:r>
            <a:r>
              <a:rPr lang="it-IT" dirty="0" err="1"/>
              <a:t>stranici</a:t>
            </a:r>
            <a:r>
              <a:rPr lang="it-IT" dirty="0"/>
              <a:t> </a:t>
            </a:r>
            <a:r>
              <a:rPr lang="it-IT" dirty="0" err="1"/>
              <a:t>Odsjeka</a:t>
            </a:r>
            <a:r>
              <a:rPr lang="hr-HR" dirty="0"/>
              <a:t>, ili se javite ANI ŠODA  </a:t>
            </a:r>
            <a:r>
              <a:rPr lang="hr-HR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asoda@m.ffzg.hr</a:t>
            </a:r>
            <a:r>
              <a:rPr lang="hr-HR" dirty="0">
                <a:solidFill>
                  <a:srgbClr val="FF0000"/>
                </a:solidFill>
              </a:rPr>
              <a:t>, </a:t>
            </a:r>
            <a:r>
              <a:rPr lang="hr-HR" dirty="0"/>
              <a:t>ili REI KURTOVIĆ (</a:t>
            </a:r>
            <a:r>
              <a:rPr lang="hr-HR" dirty="0">
                <a:solidFill>
                  <a:srgbClr val="C00000"/>
                </a:solidFill>
              </a:rPr>
              <a:t>rea.s.moon@gmail.com</a:t>
            </a:r>
            <a:r>
              <a:rPr lang="hr-HR" dirty="0"/>
              <a:t>)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r>
              <a:rPr lang="hr-HR" dirty="0">
                <a:solidFill>
                  <a:srgbClr val="FF0000"/>
                </a:solidFill>
              </a:rPr>
              <a:t>STUDENTSKI PREDSTAVNIK</a:t>
            </a:r>
            <a:r>
              <a:rPr lang="hr-HR" dirty="0"/>
              <a:t> prve godine preddiplomskog studija talijanistike – kandidatura i izbori na Omegi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70863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697" y="100246"/>
            <a:ext cx="11001103" cy="1325563"/>
          </a:xfrm>
        </p:spPr>
        <p:txBody>
          <a:bodyPr>
            <a:noAutofit/>
          </a:bodyPr>
          <a:lstStyle/>
          <a:p>
            <a:r>
              <a:rPr lang="hr-HR" sz="5400" dirty="0">
                <a:latin typeface="+mn-lt"/>
              </a:rPr>
              <a:t>Mogućnost </a:t>
            </a:r>
            <a:r>
              <a:rPr lang="hr-HR" sz="5400" dirty="0">
                <a:solidFill>
                  <a:srgbClr val="C00000"/>
                </a:solidFill>
                <a:latin typeface="+mn-lt"/>
              </a:rPr>
              <a:t>putovanja</a:t>
            </a:r>
            <a:r>
              <a:rPr lang="hr-HR" sz="5400" dirty="0">
                <a:latin typeface="+mn-lt"/>
              </a:rPr>
              <a:t> tijekom studija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697" y="1425809"/>
            <a:ext cx="9722032" cy="4562895"/>
          </a:xfrm>
        </p:spPr>
        <p:txBody>
          <a:bodyPr/>
          <a:lstStyle/>
          <a:p>
            <a:r>
              <a:rPr lang="hr-HR" sz="3600" dirty="0" err="1">
                <a:solidFill>
                  <a:srgbClr val="C00000"/>
                </a:solidFill>
              </a:rPr>
              <a:t>Erasmus</a:t>
            </a:r>
            <a:r>
              <a:rPr lang="hr-HR" dirty="0"/>
              <a:t> program – boravci u Italiji od 3 do 6 mjeseci (na 20 sveučilišta u Italiji i u drugim zemljama)</a:t>
            </a:r>
          </a:p>
          <a:p>
            <a:r>
              <a:rPr lang="hr-HR" sz="3600" dirty="0">
                <a:solidFill>
                  <a:srgbClr val="C00000"/>
                </a:solidFill>
              </a:rPr>
              <a:t>CEEPUS</a:t>
            </a:r>
            <a:r>
              <a:rPr lang="hr-HR" dirty="0"/>
              <a:t> program  - razmjena studenata sa sveučilištima u Grazu, Budimpešti, Brnu, Ljubljani</a:t>
            </a:r>
          </a:p>
          <a:p>
            <a:r>
              <a:rPr lang="hr-HR" sz="3600" dirty="0">
                <a:solidFill>
                  <a:srgbClr val="C00000"/>
                </a:solidFill>
              </a:rPr>
              <a:t>Terenska</a:t>
            </a:r>
            <a:r>
              <a:rPr lang="hr-HR" dirty="0"/>
              <a:t> nastava – kraća putovanja studenata i nastavnika u sklopu pojedinih kolegija</a:t>
            </a:r>
          </a:p>
        </p:txBody>
      </p:sp>
      <p:pic>
        <p:nvPicPr>
          <p:cNvPr id="4" name="Picture 3" descr="erasm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33801" y="1559106"/>
            <a:ext cx="797764" cy="845337"/>
          </a:xfrm>
          <a:prstGeom prst="rect">
            <a:avLst/>
          </a:prstGeom>
        </p:spPr>
      </p:pic>
      <p:pic>
        <p:nvPicPr>
          <p:cNvPr id="5" name="Picture 4" descr="ceep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78241" y="2595148"/>
            <a:ext cx="908884" cy="865415"/>
          </a:xfrm>
          <a:prstGeom prst="rect">
            <a:avLst/>
          </a:prstGeom>
        </p:spPr>
      </p:pic>
      <p:pic>
        <p:nvPicPr>
          <p:cNvPr id="6" name="Picture 5" descr="bologna terens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72765" y="4572000"/>
            <a:ext cx="4561000" cy="22035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7" y="4564487"/>
            <a:ext cx="3316555" cy="22110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179" y="4574630"/>
            <a:ext cx="3286125" cy="21907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491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599" y="0"/>
            <a:ext cx="4524578" cy="1645920"/>
          </a:xfrm>
        </p:spPr>
        <p:txBody>
          <a:bodyPr>
            <a:normAutofit/>
          </a:bodyPr>
          <a:lstStyle/>
          <a:p>
            <a:r>
              <a:rPr lang="hr-HR" sz="54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Gdje</a:t>
            </a:r>
            <a:r>
              <a:rPr lang="hr-HR" sz="5400" dirty="0">
                <a:latin typeface="Verdana" pitchFamily="34" charset="0"/>
                <a:ea typeface="Verdana" pitchFamily="34" charset="0"/>
                <a:cs typeface="Verdana" pitchFamily="34" charset="0"/>
              </a:rPr>
              <a:t> se nalazimo?</a:t>
            </a:r>
          </a:p>
        </p:txBody>
      </p:sp>
      <p:sp>
        <p:nvSpPr>
          <p:cNvPr id="7" name="Rectangle 6"/>
          <p:cNvSpPr/>
          <p:nvPr/>
        </p:nvSpPr>
        <p:spPr>
          <a:xfrm>
            <a:off x="3328722" y="6185941"/>
            <a:ext cx="56544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dirty="0">
                <a:solidFill>
                  <a:schemeClr val="bg1"/>
                </a:solidFill>
              </a:rPr>
              <a:t>http://www.ffzg.unizg.hr/talijan/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92" y="259976"/>
            <a:ext cx="11611156" cy="950259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3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hr-HR" sz="3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hr-HR" sz="3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hr-HR" sz="3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975579" y="259976"/>
            <a:ext cx="4616656" cy="690283"/>
          </a:xfrm>
          <a:prstGeom prst="wedgeRoundRectCallout">
            <a:avLst>
              <a:gd name="adj1" fmla="val -35600"/>
              <a:gd name="adj2" fmla="val 285414"/>
              <a:gd name="adj3" fmla="val 16667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 </a:t>
            </a:r>
            <a:r>
              <a:rPr lang="en-US" sz="36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tre</a:t>
            </a:r>
            <a:r>
              <a:rPr lang="hr-HR" sz="3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ć</a:t>
            </a:r>
            <a:r>
              <a:rPr lang="en-US" sz="36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</a:t>
            </a:r>
            <a:r>
              <a:rPr lang="hr-HR" sz="3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katu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20001" y="1501158"/>
            <a:ext cx="43837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>
                <a:ea typeface="Verdana" pitchFamily="34" charset="0"/>
                <a:cs typeface="Verdana" pitchFamily="34" charset="0"/>
              </a:rPr>
              <a:t>A hodnik</a:t>
            </a:r>
            <a:r>
              <a:rPr lang="hr-HR" sz="2800" dirty="0">
                <a:ea typeface="Verdana" pitchFamily="34" charset="0"/>
                <a:cs typeface="Verdana" pitchFamily="34" charset="0"/>
              </a:rPr>
              <a:t>: predavaonice </a:t>
            </a:r>
          </a:p>
          <a:p>
            <a:pPr>
              <a:buNone/>
            </a:pPr>
            <a:r>
              <a:rPr lang="hr-HR" sz="2800" b="1" dirty="0">
                <a:ea typeface="Verdana" pitchFamily="34" charset="0"/>
                <a:cs typeface="Verdana" pitchFamily="34" charset="0"/>
              </a:rPr>
              <a:t>F hodnik</a:t>
            </a:r>
            <a:r>
              <a:rPr lang="hr-HR" sz="2800" dirty="0">
                <a:ea typeface="Verdana" pitchFamily="34" charset="0"/>
                <a:cs typeface="Verdana" pitchFamily="34" charset="0"/>
              </a:rPr>
              <a:t>: </a:t>
            </a:r>
            <a:r>
              <a:rPr lang="en-US" sz="2800" dirty="0">
                <a:ea typeface="Verdana" pitchFamily="34" charset="0"/>
                <a:cs typeface="Verdana" pitchFamily="34" charset="0"/>
              </a:rPr>
              <a:t>t</a:t>
            </a:r>
            <a:r>
              <a:rPr lang="hr-HR" sz="2800" dirty="0">
                <a:ea typeface="Verdana" pitchFamily="34" charset="0"/>
                <a:cs typeface="Verdana" pitchFamily="34" charset="0"/>
              </a:rPr>
              <a:t>ajništvo (</a:t>
            </a:r>
            <a:r>
              <a:rPr lang="hr-HR" sz="2800" b="1" dirty="0">
                <a:ea typeface="Verdana" pitchFamily="34" charset="0"/>
                <a:cs typeface="Verdana" pitchFamily="34" charset="0"/>
              </a:rPr>
              <a:t>F-304</a:t>
            </a:r>
            <a:r>
              <a:rPr lang="hr-HR" sz="2800" dirty="0">
                <a:ea typeface="Verdana" pitchFamily="34" charset="0"/>
                <a:cs typeface="Verdana" pitchFamily="34" charset="0"/>
              </a:rPr>
              <a:t>) i</a:t>
            </a:r>
            <a:endParaRPr lang="en-US" sz="2800" dirty="0"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en-US" sz="2800" dirty="0">
                <a:ea typeface="Verdana" pitchFamily="34" charset="0"/>
                <a:cs typeface="Verdana" pitchFamily="34" charset="0"/>
              </a:rPr>
              <a:t>                 </a:t>
            </a:r>
            <a:r>
              <a:rPr lang="hr-HR" sz="2800" dirty="0">
                <a:ea typeface="Verdana" pitchFamily="34" charset="0"/>
                <a:cs typeface="Verdana" pitchFamily="34" charset="0"/>
              </a:rPr>
              <a:t> kabineti profesora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sz="5400" dirty="0">
                <a:solidFill>
                  <a:srgbClr val="C00000"/>
                </a:solidFill>
              </a:rPr>
              <a:t>DOBRODOŠLI!		BENVENUTI!</a:t>
            </a:r>
            <a:endParaRPr lang="hr-HR" sz="5400" b="1" dirty="0">
              <a:solidFill>
                <a:srgbClr val="C0000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1985553"/>
            <a:ext cx="10515600" cy="41914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300" dirty="0"/>
              <a:t>Posjetite nas na web stranici </a:t>
            </a:r>
          </a:p>
          <a:p>
            <a:pPr marL="0" indent="0" algn="ctr">
              <a:buNone/>
            </a:pPr>
            <a:r>
              <a:rPr lang="hr-HR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http://www.ffzg.unizg.hr/talijan/</a:t>
            </a:r>
            <a:r>
              <a:rPr lang="hr-HR" dirty="0">
                <a:solidFill>
                  <a:srgbClr val="FF0000"/>
                </a:solidFill>
              </a:rPr>
              <a:t> </a:t>
            </a:r>
          </a:p>
          <a:p>
            <a:pPr algn="ctr">
              <a:buNone/>
            </a:pPr>
            <a:endParaRPr lang="hr-HR" sz="4000" dirty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hr-HR" sz="4000" dirty="0"/>
              <a:t>Pitajte ako vas još nešto zanima</a:t>
            </a:r>
            <a:endParaRPr lang="hr-HR" sz="4000" dirty="0">
              <a:solidFill>
                <a:srgbClr val="C00000"/>
              </a:solidFill>
            </a:endParaRP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nocch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546" y="1991422"/>
            <a:ext cx="2600659" cy="3627235"/>
          </a:xfrm>
          <a:prstGeom prst="rect">
            <a:avLst/>
          </a:prstGeom>
        </p:spPr>
      </p:pic>
      <p:pic>
        <p:nvPicPr>
          <p:cNvPr id="5" name="Picture 4" descr="leonard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43081" y="1979788"/>
            <a:ext cx="2479161" cy="3584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080" y="2553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sz="7200" b="1" dirty="0"/>
              <a:t>Studij talijanistike   (3+2)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4205" y="1991422"/>
            <a:ext cx="5992368" cy="1868551"/>
          </a:xfrm>
        </p:spPr>
        <p:txBody>
          <a:bodyPr>
            <a:normAutofit/>
          </a:bodyPr>
          <a:lstStyle/>
          <a:p>
            <a:r>
              <a:rPr lang="hr-HR" sz="3600" b="1" dirty="0"/>
              <a:t>PREDDIPLOMSKI </a:t>
            </a:r>
            <a:r>
              <a:rPr lang="en-US" sz="3600" b="1" dirty="0" err="1"/>
              <a:t>STUDIJ</a:t>
            </a:r>
            <a:r>
              <a:rPr lang="hr-HR" sz="3600" b="1" dirty="0"/>
              <a:t>  </a:t>
            </a:r>
          </a:p>
          <a:p>
            <a:pPr>
              <a:buNone/>
            </a:pPr>
            <a:r>
              <a:rPr lang="hr-HR" sz="3600" b="1" dirty="0"/>
              <a:t>– </a:t>
            </a:r>
            <a:r>
              <a:rPr lang="hr-HR" sz="3600" b="1" dirty="0">
                <a:solidFill>
                  <a:srgbClr val="C00000"/>
                </a:solidFill>
              </a:rPr>
              <a:t>3 godine </a:t>
            </a:r>
            <a:r>
              <a:rPr lang="hr-HR" sz="3600" b="1" dirty="0"/>
              <a:t>–  sveučilišni prvostupnik/ca talijanistike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07899" y="4993662"/>
            <a:ext cx="7579301" cy="11422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3600" b="1" dirty="0"/>
              <a:t>DIPLOMSKI </a:t>
            </a:r>
            <a:r>
              <a:rPr lang="en-US" sz="3600" b="1" dirty="0" err="1"/>
              <a:t>STUDIJ</a:t>
            </a:r>
            <a:endParaRPr lang="hr-HR" sz="3600" b="1" dirty="0"/>
          </a:p>
          <a:p>
            <a:pPr>
              <a:buFont typeface="Arial" panose="020B0604020202020204" pitchFamily="34" charset="0"/>
              <a:buNone/>
            </a:pPr>
            <a:r>
              <a:rPr lang="hr-HR" sz="3600" b="1" dirty="0"/>
              <a:t>– </a:t>
            </a:r>
            <a:r>
              <a:rPr lang="hr-HR" sz="3600" b="1" dirty="0">
                <a:solidFill>
                  <a:srgbClr val="C00000"/>
                </a:solidFill>
              </a:rPr>
              <a:t>2 godine </a:t>
            </a:r>
            <a:r>
              <a:rPr lang="hr-HR" sz="3600" b="1" dirty="0"/>
              <a:t>– magistar/a talijanistike </a:t>
            </a:r>
          </a:p>
          <a:p>
            <a:pPr>
              <a:buFont typeface="Arial" panose="020B0604020202020204" pitchFamily="34" charset="0"/>
              <a:buNone/>
            </a:pPr>
            <a:endParaRPr lang="hr-HR" sz="3600" b="1" dirty="0"/>
          </a:p>
          <a:p>
            <a:endParaRPr lang="hr-HR" sz="3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87383"/>
            <a:ext cx="10515600" cy="1698171"/>
          </a:xfrm>
        </p:spPr>
        <p:txBody>
          <a:bodyPr>
            <a:noAutofit/>
          </a:bodyPr>
          <a:lstStyle/>
          <a:p>
            <a:pPr algn="ctr"/>
            <a:r>
              <a:rPr lang="hr-HR" sz="6000" b="1" dirty="0">
                <a:solidFill>
                  <a:srgbClr val="C00000"/>
                </a:solidFill>
              </a:rPr>
              <a:t>Koliko</a:t>
            </a:r>
            <a:r>
              <a:rPr lang="hr-HR" sz="6000" b="1" dirty="0"/>
              <a:t> se studenata upisuje na prvu godinu?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9786" y="2606696"/>
            <a:ext cx="5157787" cy="1299097"/>
          </a:xfrm>
        </p:spPr>
        <p:txBody>
          <a:bodyPr>
            <a:normAutofit/>
          </a:bodyPr>
          <a:lstStyle/>
          <a:p>
            <a:pPr algn="ctr"/>
            <a:r>
              <a:rPr lang="hr-HR" sz="3600" dirty="0"/>
              <a:t>JEDNOPREDMETNA</a:t>
            </a:r>
          </a:p>
          <a:p>
            <a:pPr algn="ctr"/>
            <a:r>
              <a:rPr lang="hr-HR" sz="3600" dirty="0"/>
              <a:t>talijanistika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39786" y="4232365"/>
            <a:ext cx="5157787" cy="30275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3600" b="1" dirty="0"/>
              <a:t>	</a:t>
            </a:r>
            <a:r>
              <a:rPr lang="hr-HR" sz="3600" dirty="0"/>
              <a:t>		</a:t>
            </a:r>
          </a:p>
          <a:p>
            <a:pPr algn="ctr"/>
            <a:r>
              <a:rPr lang="hr-HR" sz="4000" dirty="0"/>
              <a:t>upisuje </a:t>
            </a:r>
            <a:r>
              <a:rPr lang="hr-HR" sz="4000" b="1" dirty="0">
                <a:solidFill>
                  <a:srgbClr val="C00000"/>
                </a:solidFill>
              </a:rPr>
              <a:t>10</a:t>
            </a:r>
            <a:r>
              <a:rPr lang="hr-HR" sz="4000" dirty="0">
                <a:solidFill>
                  <a:srgbClr val="C00000"/>
                </a:solidFill>
              </a:rPr>
              <a:t> studenata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72200" y="2606697"/>
            <a:ext cx="5183188" cy="1299096"/>
          </a:xfrm>
        </p:spPr>
        <p:txBody>
          <a:bodyPr>
            <a:normAutofit/>
          </a:bodyPr>
          <a:lstStyle/>
          <a:p>
            <a:pPr algn="ctr"/>
            <a:r>
              <a:rPr lang="hr-HR" sz="3600" dirty="0"/>
              <a:t>DVOPREDMETNA</a:t>
            </a:r>
          </a:p>
          <a:p>
            <a:pPr algn="ctr"/>
            <a:r>
              <a:rPr lang="hr-HR" sz="3600" dirty="0"/>
              <a:t>talijanistika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172200" y="4232365"/>
            <a:ext cx="5183188" cy="3027590"/>
          </a:xfrm>
        </p:spPr>
        <p:txBody>
          <a:bodyPr/>
          <a:lstStyle/>
          <a:p>
            <a:endParaRPr lang="hr-HR" sz="3600" dirty="0"/>
          </a:p>
          <a:p>
            <a:pPr algn="ctr"/>
            <a:r>
              <a:rPr lang="hr-HR" sz="4000" dirty="0"/>
              <a:t>upisuje </a:t>
            </a:r>
            <a:r>
              <a:rPr lang="hr-HR" sz="4000" b="1" dirty="0">
                <a:solidFill>
                  <a:srgbClr val="C00000"/>
                </a:solidFill>
              </a:rPr>
              <a:t>60</a:t>
            </a:r>
            <a:r>
              <a:rPr lang="hr-HR" sz="4000" dirty="0">
                <a:solidFill>
                  <a:srgbClr val="C00000"/>
                </a:solidFill>
              </a:rPr>
              <a:t> studenata</a:t>
            </a:r>
          </a:p>
          <a:p>
            <a:endParaRPr lang="hr-HR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7383" y="0"/>
            <a:ext cx="7315200" cy="1312754"/>
          </a:xfrm>
        </p:spPr>
        <p:txBody>
          <a:bodyPr>
            <a:normAutofit/>
          </a:bodyPr>
          <a:lstStyle/>
          <a:p>
            <a:r>
              <a:rPr lang="hr-HR" sz="5400" b="1" dirty="0">
                <a:solidFill>
                  <a:srgbClr val="C00000"/>
                </a:solidFill>
                <a:latin typeface="+mn-lt"/>
              </a:rPr>
              <a:t>Što</a:t>
            </a:r>
            <a:r>
              <a:rPr lang="hr-HR" sz="5400" b="1" dirty="0">
                <a:latin typeface="+mn-lt"/>
              </a:rPr>
              <a:t> se uči? 	Talijanski/a:</a:t>
            </a:r>
            <a:endParaRPr lang="hr-HR" sz="5400" dirty="0">
              <a:latin typeface="+mn-l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8592596" y="143445"/>
            <a:ext cx="2971800" cy="1612457"/>
            <a:chOff x="5493513" y="2140356"/>
            <a:chExt cx="2971800" cy="1612457"/>
          </a:xfrm>
        </p:grpSpPr>
        <p:pic>
          <p:nvPicPr>
            <p:cNvPr id="9" name="Picture 8" descr="letetratura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93513" y="2769833"/>
              <a:ext cx="2971800" cy="98298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647706" y="2140356"/>
              <a:ext cx="25699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32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književnost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63643" y="1288491"/>
            <a:ext cx="2087880" cy="1993565"/>
            <a:chOff x="3482051" y="161027"/>
            <a:chExt cx="2087880" cy="1993565"/>
          </a:xfrm>
        </p:grpSpPr>
        <p:pic>
          <p:nvPicPr>
            <p:cNvPr id="10" name="Picture 9" descr="gramamtica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82051" y="752512"/>
              <a:ext cx="2087880" cy="140208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861759" y="161027"/>
              <a:ext cx="12602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3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jezik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34975" y="3568813"/>
            <a:ext cx="2968852" cy="2771162"/>
            <a:chOff x="9461811" y="180019"/>
            <a:chExt cx="2968852" cy="2771162"/>
          </a:xfrm>
        </p:grpSpPr>
        <p:pic>
          <p:nvPicPr>
            <p:cNvPr id="11" name="Picture 10" descr="david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61811" y="854375"/>
              <a:ext cx="1394460" cy="2095500"/>
            </a:xfrm>
            <a:prstGeom prst="rect">
              <a:avLst/>
            </a:prstGeom>
          </p:spPr>
        </p:pic>
        <p:pic>
          <p:nvPicPr>
            <p:cNvPr id="12" name="Picture 11" descr="brunelleschi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60512" y="854948"/>
              <a:ext cx="1570151" cy="2096233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9607182" y="180019"/>
              <a:ext cx="25811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3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umjetnost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096980" y="1422069"/>
            <a:ext cx="1478280" cy="2578893"/>
            <a:chOff x="7366814" y="3864104"/>
            <a:chExt cx="1478280" cy="2578893"/>
          </a:xfrm>
        </p:grpSpPr>
        <p:pic>
          <p:nvPicPr>
            <p:cNvPr id="4" name="Picture 3" descr="amarcord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66814" y="4469417"/>
              <a:ext cx="1478280" cy="197358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486863" y="3864104"/>
              <a:ext cx="10486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3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film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328263" y="4068196"/>
            <a:ext cx="4366894" cy="2452156"/>
            <a:chOff x="506946" y="4044183"/>
            <a:chExt cx="4366894" cy="2452156"/>
          </a:xfrm>
        </p:grpSpPr>
        <p:pic>
          <p:nvPicPr>
            <p:cNvPr id="14" name="Picture 13" descr="scala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6946" y="5078155"/>
              <a:ext cx="2103120" cy="1394460"/>
            </a:xfrm>
            <a:prstGeom prst="rect">
              <a:avLst/>
            </a:prstGeom>
          </p:spPr>
        </p:pic>
        <p:pic>
          <p:nvPicPr>
            <p:cNvPr id="15" name="Picture 14" descr="viva verdi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37421" y="5076768"/>
              <a:ext cx="2236419" cy="1419571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882922" y="4044183"/>
              <a:ext cx="3910045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32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glazbeno-scenska</a:t>
              </a:r>
            </a:p>
            <a:p>
              <a:pPr algn="ctr"/>
              <a:r>
                <a:rPr lang="hr-HR" sz="32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umjetnost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774103" y="2008565"/>
            <a:ext cx="3749336" cy="1886607"/>
            <a:chOff x="8123068" y="4721572"/>
            <a:chExt cx="3749336" cy="1886607"/>
          </a:xfrm>
        </p:grpSpPr>
        <p:pic>
          <p:nvPicPr>
            <p:cNvPr id="13" name="Picture 12" descr="napoletana.jpg"/>
            <p:cNvPicPr>
              <a:picLocks noChangeAspect="1"/>
            </p:cNvPicPr>
            <p:nvPr/>
          </p:nvPicPr>
          <p:blipFill>
            <a:blip r:embed="rId9" cstate="print"/>
            <a:srcRect l="15247"/>
            <a:stretch>
              <a:fillRect/>
            </a:stretch>
          </p:blipFill>
          <p:spPr>
            <a:xfrm>
              <a:off x="8123068" y="5328611"/>
              <a:ext cx="1593593" cy="1276375"/>
            </a:xfrm>
            <a:prstGeom prst="rect">
              <a:avLst/>
            </a:prstGeom>
          </p:spPr>
        </p:pic>
        <p:pic>
          <p:nvPicPr>
            <p:cNvPr id="5" name="Picture 4" descr="pupi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594024" y="5328019"/>
              <a:ext cx="2278380" cy="128016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8134906" y="4721572"/>
              <a:ext cx="372566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r-HR" sz="32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običaji i tradicije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427362" y="4417361"/>
            <a:ext cx="2032185" cy="2088549"/>
            <a:chOff x="9774316" y="506027"/>
            <a:chExt cx="2032185" cy="2088549"/>
          </a:xfrm>
        </p:grpSpPr>
        <p:pic>
          <p:nvPicPr>
            <p:cNvPr id="6" name="Picture 5" descr="garibaldi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779581" y="1154396"/>
              <a:ext cx="2026920" cy="144018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9774316" y="506027"/>
              <a:ext cx="19845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3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povijest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dirty="0">
                <a:solidFill>
                  <a:srgbClr val="C00000"/>
                </a:solidFill>
              </a:rPr>
              <a:t>Struktura</a:t>
            </a:r>
            <a:r>
              <a:rPr lang="hr-HR" sz="5400" dirty="0"/>
              <a:t> Odsjeka i studijski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25189"/>
            <a:ext cx="10515600" cy="3851774"/>
          </a:xfrm>
        </p:spPr>
        <p:txBody>
          <a:bodyPr>
            <a:noAutofit/>
          </a:bodyPr>
          <a:lstStyle/>
          <a:p>
            <a:r>
              <a:rPr lang="hr-HR" sz="4400" dirty="0"/>
              <a:t>Katedra za talijanski </a:t>
            </a:r>
            <a:r>
              <a:rPr lang="hr-HR" sz="4400" dirty="0">
                <a:solidFill>
                  <a:srgbClr val="C00000"/>
                </a:solidFill>
              </a:rPr>
              <a:t>jezik </a:t>
            </a:r>
            <a:endParaRPr lang="en-US" sz="4400" dirty="0">
              <a:solidFill>
                <a:srgbClr val="C00000"/>
              </a:solidFill>
            </a:endParaRPr>
          </a:p>
          <a:p>
            <a:endParaRPr lang="hr-HR" sz="4400" dirty="0"/>
          </a:p>
          <a:p>
            <a:r>
              <a:rPr lang="hr-HR" sz="4400" dirty="0"/>
              <a:t>Katedra za talijansku </a:t>
            </a:r>
            <a:r>
              <a:rPr lang="hr-HR" sz="4400" dirty="0">
                <a:solidFill>
                  <a:srgbClr val="C00000"/>
                </a:solidFill>
              </a:rPr>
              <a:t>književnost</a:t>
            </a:r>
          </a:p>
          <a:p>
            <a:endParaRPr lang="en-US" sz="4400" b="1" dirty="0"/>
          </a:p>
          <a:p>
            <a:endParaRPr lang="hr-HR" sz="4400" b="1" dirty="0"/>
          </a:p>
        </p:txBody>
      </p:sp>
      <p:sp>
        <p:nvSpPr>
          <p:cNvPr id="6" name="Rectangle 5"/>
          <p:cNvSpPr/>
          <p:nvPr/>
        </p:nvSpPr>
        <p:spPr>
          <a:xfrm>
            <a:off x="629194" y="5029986"/>
            <a:ext cx="109336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600" dirty="0">
                <a:solidFill>
                  <a:srgbClr val="C00000"/>
                </a:solidFill>
              </a:rPr>
              <a:t>Program studija </a:t>
            </a:r>
            <a:r>
              <a:rPr lang="hr-HR" sz="3600" dirty="0"/>
              <a:t>na stranici Odsjeka za talijanistiku, </a:t>
            </a:r>
          </a:p>
          <a:p>
            <a:r>
              <a:rPr lang="hr-HR" sz="3600" dirty="0"/>
              <a:t>klikni na Studij: </a:t>
            </a:r>
            <a:r>
              <a:rPr lang="hr-HR" sz="2800" dirty="0"/>
              <a:t>http://www.ffzg.unizg.hr/talijan/?page_id=39</a:t>
            </a:r>
          </a:p>
          <a:p>
            <a:endParaRPr lang="hr-HR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2000" y="82493"/>
            <a:ext cx="10515600" cy="1325563"/>
          </a:xfrm>
        </p:spPr>
        <p:txBody>
          <a:bodyPr/>
          <a:lstStyle/>
          <a:p>
            <a:r>
              <a:rPr lang="hr-HR" dirty="0">
                <a:solidFill>
                  <a:srgbClr val="FF0000"/>
                </a:solidFill>
              </a:rPr>
              <a:t>Kolegiji</a:t>
            </a:r>
            <a:r>
              <a:rPr lang="hr-HR" dirty="0"/>
              <a:t> na prvoj godini studija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07818" y="1825624"/>
            <a:ext cx="5811982" cy="4915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>
                <a:solidFill>
                  <a:srgbClr val="FF0000"/>
                </a:solidFill>
              </a:rPr>
              <a:t>ZIMSKI SEMESTAR</a:t>
            </a:r>
          </a:p>
          <a:p>
            <a:r>
              <a:rPr lang="hr-HR" dirty="0"/>
              <a:t>Talijanski jezik I.1</a:t>
            </a:r>
          </a:p>
          <a:p>
            <a:r>
              <a:rPr lang="hr-HR" dirty="0"/>
              <a:t>Uvod u studij talijanskog jezika/ Fonetika i fonologija</a:t>
            </a:r>
          </a:p>
          <a:p>
            <a:r>
              <a:rPr lang="hr-HR" dirty="0"/>
              <a:t>Periodizacija tal. književnosti</a:t>
            </a:r>
          </a:p>
          <a:p>
            <a:r>
              <a:rPr lang="hr-HR" dirty="0"/>
              <a:t>Fonetske </a:t>
            </a:r>
            <a:r>
              <a:rPr lang="hr-HR" dirty="0" err="1"/>
              <a:t>vj</a:t>
            </a:r>
            <a:r>
              <a:rPr lang="hr-HR" dirty="0"/>
              <a:t>./Latinski za talijaniste</a:t>
            </a:r>
          </a:p>
          <a:p>
            <a:r>
              <a:rPr lang="hr-HR" dirty="0">
                <a:solidFill>
                  <a:srgbClr val="FF0000"/>
                </a:solidFill>
              </a:rPr>
              <a:t>Tečaj</a:t>
            </a:r>
            <a:r>
              <a:rPr lang="hr-HR" dirty="0"/>
              <a:t> </a:t>
            </a:r>
            <a:r>
              <a:rPr lang="hr-HR" dirty="0">
                <a:solidFill>
                  <a:srgbClr val="FF0000"/>
                </a:solidFill>
              </a:rPr>
              <a:t>latinskog jezika </a:t>
            </a:r>
            <a:r>
              <a:rPr lang="hr-HR" dirty="0"/>
              <a:t>(tko </a:t>
            </a:r>
            <a:r>
              <a:rPr lang="hr-HR" dirty="0">
                <a:solidFill>
                  <a:srgbClr val="FF0000"/>
                </a:solidFill>
              </a:rPr>
              <a:t>nije </a:t>
            </a:r>
            <a:r>
              <a:rPr lang="hr-HR" dirty="0"/>
              <a:t>imao latinski u srednjoj školi)</a:t>
            </a:r>
          </a:p>
          <a:p>
            <a:r>
              <a:rPr lang="hr-HR" dirty="0"/>
              <a:t>IZBORNI kolegiji za </a:t>
            </a:r>
            <a:r>
              <a:rPr lang="hr-HR" dirty="0">
                <a:solidFill>
                  <a:srgbClr val="FF0000"/>
                </a:solidFill>
              </a:rPr>
              <a:t>jednopredmetne</a:t>
            </a:r>
          </a:p>
          <a:p>
            <a:r>
              <a:rPr lang="hr-HR" dirty="0">
                <a:solidFill>
                  <a:srgbClr val="FF0000"/>
                </a:solidFill>
              </a:rPr>
              <a:t>Tjelesni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23560" cy="47996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>
                <a:solidFill>
                  <a:srgbClr val="FF0000"/>
                </a:solidFill>
              </a:rPr>
              <a:t>LJETNI SEMESTAR</a:t>
            </a:r>
          </a:p>
          <a:p>
            <a:r>
              <a:rPr lang="hr-HR" dirty="0"/>
              <a:t>Talijanski jezik I.2</a:t>
            </a:r>
          </a:p>
          <a:p>
            <a:r>
              <a:rPr lang="hr-HR" dirty="0"/>
              <a:t>Fonetika i fonologija/ Uvod u studij talijanskog jezika</a:t>
            </a:r>
          </a:p>
          <a:p>
            <a:r>
              <a:rPr lang="hr-HR" dirty="0"/>
              <a:t>Osnove teorije književnosti</a:t>
            </a:r>
          </a:p>
          <a:p>
            <a:r>
              <a:rPr lang="hr-HR" dirty="0"/>
              <a:t>Fonetske </a:t>
            </a:r>
            <a:r>
              <a:rPr lang="hr-HR" dirty="0" err="1"/>
              <a:t>vj</a:t>
            </a:r>
            <a:r>
              <a:rPr lang="hr-HR" dirty="0"/>
              <a:t>./Latinski za talijaniste</a:t>
            </a:r>
          </a:p>
          <a:p>
            <a:r>
              <a:rPr lang="hr-HR" dirty="0"/>
              <a:t>IZBORNI kolegiji za </a:t>
            </a:r>
            <a:r>
              <a:rPr lang="hr-HR" dirty="0">
                <a:solidFill>
                  <a:srgbClr val="FF0000"/>
                </a:solidFill>
              </a:rPr>
              <a:t>jednopredmetne</a:t>
            </a:r>
          </a:p>
          <a:p>
            <a:r>
              <a:rPr lang="hr-HR" dirty="0">
                <a:solidFill>
                  <a:srgbClr val="FF0000"/>
                </a:solidFill>
              </a:rPr>
              <a:t>Tjelesni</a:t>
            </a:r>
          </a:p>
        </p:txBody>
      </p:sp>
    </p:spTree>
    <p:extLst>
      <p:ext uri="{BB962C8B-B14F-4D97-AF65-F5344CB8AC3E}">
        <p14:creationId xmlns:p14="http://schemas.microsoft.com/office/powerpoint/2010/main" val="1773998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FF0000"/>
                </a:solidFill>
              </a:rPr>
              <a:t>ISVU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  <a:p>
            <a:r>
              <a:rPr lang="hr-HR" dirty="0"/>
              <a:t>Svake akademske godine u sustavu ISVU putem </a:t>
            </a:r>
            <a:r>
              <a:rPr lang="hr-HR" dirty="0" err="1">
                <a:solidFill>
                  <a:srgbClr val="FF0000"/>
                </a:solidFill>
              </a:rPr>
              <a:t>Studomata</a:t>
            </a:r>
            <a:r>
              <a:rPr lang="hr-HR" dirty="0"/>
              <a:t> upisujete kolegije.</a:t>
            </a:r>
          </a:p>
          <a:p>
            <a:r>
              <a:rPr lang="hr-HR" dirty="0"/>
              <a:t>Za izborne kolegije kvota je ograničena.</a:t>
            </a:r>
          </a:p>
          <a:p>
            <a:r>
              <a:rPr lang="hr-HR" dirty="0"/>
              <a:t>U sustavu ISVU prijavljujete i odjavljujete ispite.</a:t>
            </a:r>
          </a:p>
          <a:p>
            <a:r>
              <a:rPr lang="hr-HR" dirty="0"/>
              <a:t>Kolokviji se </a:t>
            </a:r>
            <a:r>
              <a:rPr lang="hr-HR" dirty="0">
                <a:solidFill>
                  <a:srgbClr val="FF0000"/>
                </a:solidFill>
              </a:rPr>
              <a:t>NE </a:t>
            </a:r>
            <a:r>
              <a:rPr lang="hr-HR" dirty="0"/>
              <a:t>prijavljuju u ISVU.</a:t>
            </a:r>
          </a:p>
        </p:txBody>
      </p:sp>
    </p:spTree>
    <p:extLst>
      <p:ext uri="{BB962C8B-B14F-4D97-AF65-F5344CB8AC3E}">
        <p14:creationId xmlns:p14="http://schemas.microsoft.com/office/powerpoint/2010/main" val="1645161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FF0000"/>
                </a:solidFill>
              </a:rPr>
              <a:t>Omega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Fakultetski sustav učenja na daljinu </a:t>
            </a:r>
          </a:p>
          <a:p>
            <a:r>
              <a:rPr lang="hr-HR" dirty="0"/>
              <a:t>Prijavljujete se pomoću svog akademskog identiteta</a:t>
            </a:r>
          </a:p>
          <a:p>
            <a:r>
              <a:rPr lang="hr-HR" dirty="0"/>
              <a:t>Svi kolegiji otvoreni su na Omegi</a:t>
            </a:r>
          </a:p>
          <a:p>
            <a:r>
              <a:rPr lang="hr-HR" dirty="0">
                <a:solidFill>
                  <a:srgbClr val="FF0000"/>
                </a:solidFill>
              </a:rPr>
              <a:t>Online</a:t>
            </a:r>
            <a:r>
              <a:rPr lang="hr-HR" dirty="0"/>
              <a:t> kolegiji – na Omegi će nastavnici postavljati materijale (PPT prezentacije, tekstove za čitanje, obavijesti, literaturu itd.)</a:t>
            </a:r>
          </a:p>
          <a:p>
            <a:r>
              <a:rPr lang="hr-HR" dirty="0"/>
              <a:t>Na Omegi se upisujete u grupe za Talijanski jezik I.1 i I.2!!</a:t>
            </a:r>
          </a:p>
        </p:txBody>
      </p:sp>
    </p:spTree>
    <p:extLst>
      <p:ext uri="{BB962C8B-B14F-4D97-AF65-F5344CB8AC3E}">
        <p14:creationId xmlns:p14="http://schemas.microsoft.com/office/powerpoint/2010/main" val="1782852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FF0000"/>
                </a:solidFill>
              </a:rPr>
              <a:t>Konzultacije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SVAKI nastavnik oglasit će na web stranici Odsjeka i na vratima svog kabineta (hodnik F) vrijeme konzultacija.</a:t>
            </a:r>
          </a:p>
          <a:p>
            <a:r>
              <a:rPr lang="hr-HR" dirty="0"/>
              <a:t>U vrijeme konzultacija nastavnik je na raspolaganju (uživo na fakultetu) za vaša pitanja, za ispričnice, za razgovor o seminarskom radu, za rezultate pismenih kolokvija i ispita.</a:t>
            </a:r>
          </a:p>
          <a:p>
            <a:r>
              <a:rPr lang="hr-HR" dirty="0"/>
              <a:t>Nisu obavezne, ali vrlo su korisne!</a:t>
            </a:r>
          </a:p>
          <a:p>
            <a:r>
              <a:rPr lang="hr-HR" dirty="0"/>
              <a:t>Nastavnicima se možete javiti i mailom. </a:t>
            </a:r>
            <a:r>
              <a:rPr lang="hr-HR" dirty="0">
                <a:solidFill>
                  <a:srgbClr val="FF0000"/>
                </a:solidFill>
              </a:rPr>
              <a:t>Obavezno navesti predmet maila</a:t>
            </a:r>
            <a:r>
              <a:rPr lang="hr-HR" dirty="0"/>
              <a:t> (naslov), obavezno pristojno komunicirati: „</a:t>
            </a:r>
            <a:r>
              <a:rPr lang="hr-HR" dirty="0">
                <a:solidFill>
                  <a:srgbClr val="FF0000"/>
                </a:solidFill>
              </a:rPr>
              <a:t>Poštovana profesorice XY </a:t>
            </a:r>
            <a:r>
              <a:rPr lang="hr-HR" dirty="0"/>
              <a:t>…” ili „</a:t>
            </a:r>
            <a:r>
              <a:rPr lang="hr-HR" dirty="0">
                <a:solidFill>
                  <a:srgbClr val="FF0000"/>
                </a:solidFill>
              </a:rPr>
              <a:t>Poštovana gđo tajnice</a:t>
            </a:r>
            <a:r>
              <a:rPr lang="hr-HR" dirty="0"/>
              <a:t>…”; i potpisati se.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47286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3381</TotalTime>
  <Words>776</Words>
  <Application>Microsoft Office PowerPoint</Application>
  <PresentationFormat>Widescreen</PresentationFormat>
  <Paragraphs>102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Verdana</vt:lpstr>
      <vt:lpstr>Office Theme</vt:lpstr>
      <vt:lpstr>TALIJANISTIKA Filozofski fakultet Sveučilište u Zagrebu</vt:lpstr>
      <vt:lpstr>Studij talijanistike   (3+2)</vt:lpstr>
      <vt:lpstr>Koliko se studenata upisuje na prvu godinu?</vt:lpstr>
      <vt:lpstr>Što se uči?  Talijanski/a:</vt:lpstr>
      <vt:lpstr>Struktura Odsjeka i studijski program</vt:lpstr>
      <vt:lpstr>Kolegiji na prvoj godini studija</vt:lpstr>
      <vt:lpstr>ISVU</vt:lpstr>
      <vt:lpstr>Omega</vt:lpstr>
      <vt:lpstr>Konzultacije</vt:lpstr>
      <vt:lpstr>Tajništvo</vt:lpstr>
      <vt:lpstr>Knjižnica</vt:lpstr>
      <vt:lpstr>Studenti-mentori</vt:lpstr>
      <vt:lpstr>Mogućnost putovanja tijekom studija</vt:lpstr>
      <vt:lpstr>Gdje se nalazimo?</vt:lpstr>
      <vt:lpstr>DOBRODOŠLI!  BENVENUTI!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Mardesic</dc:creator>
  <cp:lastModifiedBy>Jagoda Poropat Darrer</cp:lastModifiedBy>
  <cp:revision>72</cp:revision>
  <dcterms:created xsi:type="dcterms:W3CDTF">2019-01-17T11:28:42Z</dcterms:created>
  <dcterms:modified xsi:type="dcterms:W3CDTF">2022-10-05T08:43:40Z</dcterms:modified>
</cp:coreProperties>
</file>