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312" r:id="rId13"/>
    <p:sldId id="274" r:id="rId14"/>
    <p:sldId id="313" r:id="rId15"/>
    <p:sldId id="277" r:id="rId16"/>
    <p:sldId id="278" r:id="rId17"/>
    <p:sldId id="316" r:id="rId18"/>
    <p:sldId id="281" r:id="rId19"/>
    <p:sldId id="282" r:id="rId20"/>
    <p:sldId id="283" r:id="rId21"/>
    <p:sldId id="284" r:id="rId22"/>
    <p:sldId id="285" r:id="rId23"/>
    <p:sldId id="287" r:id="rId24"/>
    <p:sldId id="315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14" r:id="rId38"/>
    <p:sldId id="303" r:id="rId39"/>
    <p:sldId id="306" r:id="rId40"/>
    <p:sldId id="307" r:id="rId41"/>
    <p:sldId id="305" r:id="rId42"/>
    <p:sldId id="308" r:id="rId4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008000"/>
    <a:srgbClr val="CC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7670" autoAdjust="0"/>
  </p:normalViewPr>
  <p:slideViewPr>
    <p:cSldViewPr>
      <p:cViewPr varScale="1">
        <p:scale>
          <a:sx n="85" d="100"/>
          <a:sy n="85" d="100"/>
        </p:scale>
        <p:origin x="15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3C614-747A-4E6A-9F21-18807EA33F0F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1E1E-954C-4ECE-A221-EC7AB03205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54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679FA-1E90-4508-BC15-3CB30B572EC0}" type="slidenum">
              <a:rPr lang="hr-HR" smtClean="0"/>
              <a:pPr/>
              <a:t>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52094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C0DF0-76CA-47D5-9688-9C48F06A65AA}" type="slidenum">
              <a:rPr lang="hr-HR" smtClean="0"/>
              <a:pPr/>
              <a:t>11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31367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FE5-7CF1-49D1-9600-4B2C4466C913}" type="slidenum">
              <a:rPr lang="hr-HR" smtClean="0"/>
              <a:pPr/>
              <a:t>13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4853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1779D-E475-451D-B3B3-6B19E055745E}" type="slidenum">
              <a:rPr lang="hr-HR" smtClean="0"/>
              <a:pPr/>
              <a:t>16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30517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9E0CA-59BE-463A-9E76-BA323518EE79}" type="slidenum">
              <a:rPr lang="hr-HR" smtClean="0"/>
              <a:pPr/>
              <a:t>18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08347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9AB9E-5BD6-4897-B209-0E2AD68ACC59}" type="slidenum">
              <a:rPr lang="hr-HR" smtClean="0"/>
              <a:pPr/>
              <a:t>19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252767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F956C-B785-4144-8EBE-3067FFE7F52C}" type="slidenum">
              <a:rPr lang="hr-HR" smtClean="0"/>
              <a:pPr/>
              <a:t>22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2421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BB422-55DE-42D4-95D9-EE7A5FE03D7C}" type="slidenum">
              <a:rPr lang="hr-HR" smtClean="0"/>
              <a:pPr/>
              <a:t>23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7444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4F399-1352-4C0D-B04F-BEF69F832C4C}" type="slidenum">
              <a:rPr lang="hr-HR" smtClean="0"/>
              <a:pPr/>
              <a:t>25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60992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AC6CB-631B-44BD-BF99-C31E91AAB760}" type="slidenum">
              <a:rPr lang="hr-HR" smtClean="0"/>
              <a:pPr/>
              <a:t>26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328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B755F-E080-4F47-84E4-6F2C1AD23A03}" type="slidenum">
              <a:rPr lang="hr-HR" smtClean="0"/>
              <a:pPr/>
              <a:t>27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9855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D18E-E3D9-4D4F-8E41-6FF6CBB799B7}" type="slidenum">
              <a:rPr lang="hr-HR" smtClean="0"/>
              <a:pPr/>
              <a:t>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2014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830F3-6BE9-4966-A14C-FF0C09252BA5}" type="slidenum">
              <a:rPr lang="hr-HR" smtClean="0"/>
              <a:pPr/>
              <a:t>28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70692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A1283-4214-435F-BC16-2FB655E14898}" type="slidenum">
              <a:rPr lang="hr-HR" smtClean="0"/>
              <a:pPr/>
              <a:t>29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58328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A8FD6-8F37-4F93-A0DE-01A37AA2038C}" type="slidenum">
              <a:rPr lang="hr-HR" smtClean="0"/>
              <a:pPr/>
              <a:t>30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056242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4A8A5-CFDD-4FF5-A209-EE1F43A52CAF}" type="slidenum">
              <a:rPr lang="hr-HR" smtClean="0"/>
              <a:pPr/>
              <a:t>31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4795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1DF78-EAA0-4330-8FDE-6757C78CB929}" type="slidenum">
              <a:rPr lang="hr-HR" smtClean="0"/>
              <a:pPr/>
              <a:t>32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834797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4CC52-17F9-47FF-B337-E83451ABE422}" type="slidenum">
              <a:rPr lang="hr-HR" smtClean="0"/>
              <a:pPr/>
              <a:t>33</a:t>
            </a:fld>
            <a:endParaRPr lang="hr-H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97017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8A126-B4B0-4B75-9970-5AC7C313A45D}" type="slidenum">
              <a:rPr lang="hr-HR" smtClean="0"/>
              <a:pPr/>
              <a:t>34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163517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A43E9-62FB-461A-902B-24189790814F}" type="slidenum">
              <a:rPr lang="hr-HR" smtClean="0"/>
              <a:pPr/>
              <a:t>35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68034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44AEB-1761-4C66-BD31-1431F88A2D6C}" type="slidenum">
              <a:rPr lang="hr-HR" smtClean="0"/>
              <a:pPr/>
              <a:t>36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0747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A0901-488A-49FB-A69B-08FAF38E8D27}" type="slidenum">
              <a:rPr lang="hr-HR" smtClean="0"/>
              <a:pPr/>
              <a:t>39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563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CD9DB-F6AA-414C-B7AF-8A119E695DE2}" type="slidenum">
              <a:rPr lang="hr-HR" smtClean="0"/>
              <a:pPr/>
              <a:t>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502646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A813-EDF9-4A61-A0CE-317CA50D1C0F}" type="slidenum">
              <a:rPr lang="hr-HR" smtClean="0"/>
              <a:pPr/>
              <a:t>40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09707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CBD7A-1956-40E8-B836-23195943DC68}" type="slidenum">
              <a:rPr lang="hr-HR" smtClean="0"/>
              <a:pPr/>
              <a:t>42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7077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654E9-80CC-490B-B7F0-2236F62438F3}" type="slidenum">
              <a:rPr lang="hr-HR" smtClean="0"/>
              <a:pPr/>
              <a:t>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38741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8EDAC-4357-4357-A8DA-BEC627F19407}" type="slidenum">
              <a:rPr lang="hr-HR" smtClean="0"/>
              <a:pPr/>
              <a:t>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8719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60C41-76E4-4C3D-AF5F-617BFF158652}" type="slidenum">
              <a:rPr lang="hr-HR" smtClean="0"/>
              <a:pPr/>
              <a:t>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4132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B3C6C-7930-48E0-BF02-FAA0189E62CA}" type="slidenum">
              <a:rPr lang="hr-HR" smtClean="0"/>
              <a:pPr/>
              <a:t>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55210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6C130-E796-467E-8216-E2F3B077A21E}" type="slidenum">
              <a:rPr lang="hr-HR" smtClean="0"/>
              <a:pPr/>
              <a:t>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172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07451-5E6F-4FAE-834B-C806843A90DE}" type="slidenum">
              <a:rPr lang="hr-HR" smtClean="0"/>
              <a:pPr/>
              <a:t>10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3397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36FA-8E64-4D06-A49D-67F932C3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EE05-55AE-4523-A255-0FEA8C5828CE}" type="datetimeFigureOut">
              <a:rPr lang="hr-HR" smtClean="0"/>
              <a:pPr/>
              <a:t>25.2.2015.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ln>
            <a:solidFill>
              <a:schemeClr val="tx1"/>
            </a:solidFill>
          </a:ln>
          <a:solidFill>
            <a:srgbClr val="FF9900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32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zg.unizg.hr/mseda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rispy\Desktop\ppt design\logo_ffzg cop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" t="15569" r="2457" b="20207"/>
          <a:stretch>
            <a:fillRect/>
          </a:stretch>
        </p:blipFill>
        <p:spPr bwMode="auto">
          <a:xfrm>
            <a:off x="647564" y="1052736"/>
            <a:ext cx="7848872" cy="4752528"/>
          </a:xfrm>
          <a:prstGeom prst="rect">
            <a:avLst/>
          </a:prstGeom>
          <a:noFill/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65957" y="2132856"/>
            <a:ext cx="7812087" cy="26468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3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UVOD U PREDMET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TJELESNA  I  ZDRAVSTVENA  KULTURA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Ljetni </a:t>
            </a: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semestar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akad. god. 2014/2015.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845444"/>
            <a:ext cx="8229600" cy="1079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Filozofski fakultet </a:t>
            </a:r>
            <a:endParaRPr lang="hr-HR" sz="3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Sveučilišta u Zagreb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Katedra za TZK</a:t>
            </a:r>
            <a:b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hr-HR" sz="3000" b="1" i="0" u="none" strike="noStrike" kern="120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4149700"/>
            <a:ext cx="8229600" cy="1079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prstTxWarp prst="textArchDown">
              <a:avLst/>
            </a:prstTxWarp>
            <a:noAutofit/>
          </a:bodyPr>
          <a:lstStyle/>
          <a:p>
            <a:pPr algn="ctr">
              <a:spcBef>
                <a:spcPct val="50000"/>
              </a:spcBef>
              <a:defRPr/>
            </a:pPr>
            <a:endParaRPr lang="hr-HR" sz="2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Pripremila: 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25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mr</a:t>
            </a: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hr-HR" sz="25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sc</a:t>
            </a: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. Jelka </a:t>
            </a:r>
            <a:r>
              <a:rPr lang="hr-HR" sz="25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Gošnik</a:t>
            </a: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, v. pred.</a:t>
            </a:r>
            <a:endParaRPr lang="en-US" sz="2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51520" y="2708920"/>
            <a:ext cx="86764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/>
          <a:lstStyle/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ATLETIKA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portsko hodanje, jogging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SPORTOVI S REKETOM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Badminton, stolni tenis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FITNESS PROGRAMI </a:t>
            </a:r>
          </a:p>
          <a:p>
            <a:pPr marL="838200" indent="-838200">
              <a:defRPr/>
            </a:pP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F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itness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aerobika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morning</a:t>
            </a: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workout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pilates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stretch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&amp;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relax</a:t>
            </a: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SPORTOVI S LOPTOM 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Mali nogomet, košarka, odbojka, rukomet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BORILAČKI SPORTOVI I VJEŠTINE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Wing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tzun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/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kung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fu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MMA –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mixed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martial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arts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taiji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(</a:t>
            </a: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aijiquan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),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nanbudo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karate, samoobrana</a:t>
            </a:r>
          </a:p>
          <a:p>
            <a:pPr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 algn="r"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 algn="r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SPORTOVI U VODI</a:t>
            </a:r>
          </a:p>
          <a:p>
            <a:pPr marL="838200" indent="-838200" algn="r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Plivanje, vaterpolo</a:t>
            </a:r>
            <a:endParaRPr lang="hr-HR" sz="22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 algn="r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PLESNI IZRAZI </a:t>
            </a:r>
          </a:p>
          <a:p>
            <a:pPr algn="r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ruštveni ples, </a:t>
            </a: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ance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trbušni ples</a:t>
            </a:r>
          </a:p>
          <a:p>
            <a:pPr algn="r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k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lasični balet, </a:t>
            </a: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j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azz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dance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suvremeni </a:t>
            </a:r>
          </a:p>
          <a:p>
            <a:pPr algn="r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les,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street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dance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salsa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zumba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</a:t>
            </a:r>
          </a:p>
          <a:p>
            <a:pPr marL="838200" indent="-838200" algn="r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narodni ples</a:t>
            </a:r>
          </a:p>
          <a:p>
            <a:pPr marL="838200" indent="-838200" algn="r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PLESNE </a:t>
            </a: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NAVIJAČKE 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SKUPINE</a:t>
            </a:r>
          </a:p>
          <a:p>
            <a:pPr marL="838200" indent="-838200" algn="r">
              <a:spcAft>
                <a:spcPts val="1200"/>
              </a:spcAft>
              <a:defRPr/>
            </a:pP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Cheer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i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pom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pon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dance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Arial Narrow" pitchFamily="34" charset="0"/>
            </a:endParaRPr>
          </a:p>
          <a:p>
            <a:pPr marL="838200" indent="-838200" algn="r">
              <a:defRPr/>
            </a:pP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ZDRAVSTVENI 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PROGRAM</a:t>
            </a:r>
          </a:p>
          <a:p>
            <a:pPr marL="838200" indent="-838200" algn="r"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Adaptirano tjelesno vježbanje </a:t>
            </a:r>
          </a:p>
          <a:p>
            <a:pPr marL="838200" indent="-838200" algn="r"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(Zdravstveno usmjereno tjelesno </a:t>
            </a:r>
          </a:p>
          <a:p>
            <a:pPr marL="838200" indent="-838200" algn="r"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vježbanje)</a:t>
            </a:r>
            <a:endParaRPr lang="hr-HR" sz="22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algn="r"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3872" y="1448073"/>
            <a:ext cx="6876256" cy="61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OKVIRNI </a:t>
            </a:r>
            <a: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PROGRAMSKI SADRŽAJI</a:t>
            </a:r>
            <a:b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PROGRAM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osnovne redovne kineziološke aktivnosti</a:t>
            </a:r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korisnik\Desktop\ŠAH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5536" y="2538184"/>
            <a:ext cx="8208912" cy="5355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numCol="2">
            <a:spAutoFit/>
          </a:bodyPr>
          <a:lstStyle/>
          <a:p>
            <a:pPr marL="457200" indent="-457200"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FITNESS PROGRAMI </a:t>
            </a:r>
          </a:p>
          <a:p>
            <a:pPr marL="457200" indent="-457200"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Joga,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fitness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 teretana, aerobika u vodi, 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nordijsko hodanje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PLANINARSKO – PJEŠAČKE 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TURE</a:t>
            </a:r>
            <a:endParaRPr lang="hr-HR" sz="2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ŠAH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KINESKI </a:t>
            </a: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ŠAH 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(bez </a:t>
            </a: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participacije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)</a:t>
            </a:r>
            <a:endParaRPr lang="hr-HR" sz="22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KLIZANJE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KOTIRALJKANJE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STRELJAŠTVO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BOWLING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SQUASH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SLOBODNO PENJANJE NA 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UMJETNOJ STIJENI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TENIS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JAHANJE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VESLANJE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SINKRONIZIRANO PLIVANJE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JEDRENJE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SKIJANJE</a:t>
            </a:r>
          </a:p>
          <a:p>
            <a:pPr marL="457200" indent="-457200">
              <a:tabLst>
                <a:tab pos="725488" algn="l"/>
              </a:tabLst>
              <a:defRPr/>
            </a:pP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solidFill>
                  <a:srgbClr val="FFE7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3872" y="1844824"/>
            <a:ext cx="6876256" cy="612775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OKVIRNI PROGRAMSKI SADRŽAJI</a:t>
            </a:r>
            <a:b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PROGRAM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fakultativne interesne kineziološke aktivnosti </a:t>
            </a:r>
          </a:p>
          <a:p>
            <a:pPr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novčanu participaciju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3773" y="1988840"/>
            <a:ext cx="86764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 anchor="ctr"/>
          <a:lstStyle/>
          <a:p>
            <a:pPr marL="838200" indent="-838200">
              <a:spcAft>
                <a:spcPts val="1200"/>
              </a:spcAf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C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kineziološke aktivnosti za studente s invaliditetom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latin typeface="Arial Narrow" pitchFamily="34" charset="0"/>
            </a:endParaRP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D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izborne kineziološke aktivnosti za studente viših godina studija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E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auditorne vježbe: edukativne tribine, seminari, radionice, tečajevi </a:t>
            </a:r>
          </a:p>
          <a:p>
            <a:pPr marL="838200" indent="-838200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            (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 Narrow" pitchFamily="34" charset="0"/>
              </a:rPr>
              <a:t>jedrenje, nordijsko hodanje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) i ostalo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F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putovanja i izleti s organiziranom nastavom iz TZK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G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sport: sportska poduka, natjecanja na razini fakulteta – SUFF, </a:t>
            </a:r>
          </a:p>
          <a:p>
            <a:pPr marL="838200" indent="-838200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            ZSSS-a, HASS-a, međunarodni susreti</a:t>
            </a:r>
          </a:p>
          <a:p>
            <a:pPr algn="r"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33872" y="1412776"/>
            <a:ext cx="6876256" cy="612775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OKVIRNI PROGRAMSKI SADRŽAJI</a:t>
            </a:r>
            <a:b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8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rispy\Desktop\jaru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9" y="-27973"/>
            <a:ext cx="9144000" cy="6885973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667750" y="0"/>
            <a:ext cx="22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843808" y="5076473"/>
            <a:ext cx="3203575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Potiču</a:t>
            </a:r>
            <a:r>
              <a:rPr lang="hr-HR" sz="22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hr-HR" sz="2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međufakultetsku 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horizontalnu </a:t>
            </a:r>
            <a:r>
              <a:rPr lang="hr-HR" sz="22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mobilnost</a:t>
            </a:r>
            <a:endParaRPr lang="en-US" sz="2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83568" y="4038163"/>
            <a:ext cx="770572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Međufakultetski </a:t>
            </a:r>
            <a:r>
              <a:rPr lang="hr-HR" sz="24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kineziološki programi: </a:t>
            </a:r>
            <a:r>
              <a:rPr lang="hr-HR" sz="28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3 sporta</a:t>
            </a:r>
            <a:endParaRPr lang="hr-HR" sz="2800" b="0" i="1" dirty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7338" y="1772989"/>
            <a:ext cx="8569325" cy="1223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MOGUĆNOST IZBORA U </a:t>
            </a:r>
            <a:b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ZIMSKOM</a:t>
            </a: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SEMESTRU 2013/2014.</a:t>
            </a:r>
            <a: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60848"/>
            <a:ext cx="91689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39</a:t>
            </a:r>
            <a:r>
              <a:rPr lang="hr-HR" sz="3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kinezioloških aktivnosti  </a:t>
            </a:r>
            <a:endParaRPr lang="hr-HR" sz="26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/>
            </a:r>
            <a:b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</a:b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iz A programa - osnovni redovni + B programa - fakultativno interesni </a:t>
            </a:r>
            <a:endParaRPr lang="hr-HR" sz="26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840" y="6239053"/>
            <a:ext cx="917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hr-HR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Napomena:  </a:t>
            </a:r>
            <a:r>
              <a:rPr lang="hr-HR" b="1" i="1" dirty="0">
                <a:latin typeface="Arial Narrow" panose="020B0606020202030204" pitchFamily="34" charset="0"/>
              </a:rPr>
              <a:t>zbog nedovoljnih prostornih uvjeta i umanjenih materijalnih mogućnosti, nisu svi navedeni </a:t>
            </a:r>
            <a:r>
              <a:rPr lang="hr-HR" b="1" i="1" dirty="0" smtClean="0">
                <a:latin typeface="Arial Narrow" panose="020B0606020202030204" pitchFamily="34" charset="0"/>
              </a:rPr>
              <a:t>sportovi </a:t>
            </a:r>
            <a:r>
              <a:rPr lang="hr-HR" b="1" i="1" dirty="0">
                <a:latin typeface="Arial Narrow" panose="020B0606020202030204" pitchFamily="34" charset="0"/>
              </a:rPr>
              <a:t>u ponudi                                                     </a:t>
            </a:r>
            <a:r>
              <a:rPr lang="hr-HR" b="1" dirty="0">
                <a:latin typeface="Arial Narrow" panose="020B0606020202030204" pitchFamily="34" charset="0"/>
              </a:rPr>
              <a:t>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orisnik\Desktop\vaterpol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7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0" y="1989013"/>
            <a:ext cx="9144000" cy="1295971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HORIZONTALNA MOBILNOST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7790" y="2374882"/>
            <a:ext cx="7703840" cy="2092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numCol="1">
            <a:spAutoFit/>
          </a:bodyPr>
          <a:lstStyle/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VATERPOLO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endParaRPr lang="hr-HR" sz="2600" b="1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JAHANJE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endParaRPr lang="hr-HR" sz="2600" b="1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FITNESS - TERETANA</a:t>
            </a:r>
          </a:p>
        </p:txBody>
      </p:sp>
    </p:spTree>
    <p:extLst>
      <p:ext uri="{BB962C8B-B14F-4D97-AF65-F5344CB8AC3E}">
        <p14:creationId xmlns:p14="http://schemas.microsoft.com/office/powerpoint/2010/main" val="2032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>
          <a:xfrm>
            <a:off x="457200" y="615975"/>
            <a:ext cx="8229600" cy="1012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 KATEDRE</a:t>
            </a:r>
            <a:endParaRPr lang="hr-H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>
          <a:xfrm>
            <a:off x="611982" y="2708920"/>
            <a:ext cx="7920037" cy="2664296"/>
          </a:xfrm>
        </p:spPr>
        <p:txBody>
          <a:bodyPr>
            <a:normAutofit/>
          </a:bodyPr>
          <a:lstStyle/>
          <a:p>
            <a:r>
              <a:rPr lang="hr-HR" sz="2600" dirty="0" smtClean="0"/>
              <a:t>poticanje horizontalne mobilnosti; mogućnost odabira sporta na drugim visokim učilištima uz odobrenje Katedre</a:t>
            </a:r>
          </a:p>
          <a:p>
            <a:pPr>
              <a:buNone/>
            </a:pPr>
            <a:endParaRPr lang="hr-HR" sz="2600" dirty="0" smtClean="0"/>
          </a:p>
          <a:p>
            <a:r>
              <a:rPr lang="hr-HR" sz="2600" dirty="0" smtClean="0"/>
              <a:t>pomoć sportskih udruga, društava i instituta u nastavi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9552" y="5077041"/>
            <a:ext cx="8136904" cy="1539491"/>
            <a:chOff x="35496" y="5077041"/>
            <a:chExt cx="8136904" cy="1539491"/>
          </a:xfrm>
        </p:grpSpPr>
        <p:pic>
          <p:nvPicPr>
            <p:cNvPr id="174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0"/>
            </a:blip>
            <a:srcRect/>
            <a:stretch>
              <a:fillRect/>
            </a:stretch>
          </p:blipFill>
          <p:spPr bwMode="auto">
            <a:xfrm>
              <a:off x="4644008" y="5805190"/>
              <a:ext cx="1860550" cy="792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3" name="Picture 4" descr="header 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085184"/>
              <a:ext cx="1944687" cy="15128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4" name="Picture 4" descr="Logo 200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538" y="5156919"/>
              <a:ext cx="2103438" cy="1368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5" name="Picture 8" descr="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084465"/>
              <a:ext cx="1900238" cy="504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C:\Users\Larus Sport\Larus Sport\My Documents\Nordic Walking\KNH-LOGO-ALL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077041"/>
              <a:ext cx="1368152" cy="153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C:\Users\Krispy\Desktop\TZK web stranica\LOGO\FFZG LOGO IZMIJENJEN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1725" y="1171510"/>
            <a:ext cx="1680550" cy="110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317650" y="1196752"/>
            <a:ext cx="6516687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PROGRAMI  ZA  STUDENTE  </a:t>
            </a:r>
          </a:p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 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INVALIDITETOM</a:t>
            </a:r>
          </a:p>
        </p:txBody>
      </p:sp>
      <p:pic>
        <p:nvPicPr>
          <p:cNvPr id="4098" name="Picture 2" descr="D:\korisnik\Desktop\korektin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609993" cy="44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28800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atin typeface="Arial Narrow" panose="020B0606020202030204" pitchFamily="34" charset="0"/>
              </a:rPr>
              <a:t>možete </a:t>
            </a:r>
            <a:r>
              <a:rPr lang="hr-HR" sz="2400" dirty="0">
                <a:latin typeface="Arial Narrow" panose="020B0606020202030204" pitchFamily="34" charset="0"/>
              </a:rPr>
              <a:t>se uključiti u bilo koji sport unutar naše </a:t>
            </a:r>
            <a:r>
              <a:rPr lang="hr-HR" sz="2400" dirty="0" smtClean="0">
                <a:latin typeface="Arial Narrow" panose="020B0606020202030204" pitchFamily="34" charset="0"/>
              </a:rPr>
              <a:t>ponude</a:t>
            </a:r>
            <a:endParaRPr lang="hr-HR" sz="2400" dirty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atin typeface="Arial Narrow" panose="020B0606020202030204" pitchFamily="34" charset="0"/>
              </a:rPr>
              <a:t>obratite </a:t>
            </a:r>
            <a:r>
              <a:rPr lang="hr-HR" sz="2400" dirty="0">
                <a:latin typeface="Arial Narrow" panose="020B0606020202030204" pitchFamily="34" charset="0"/>
              </a:rPr>
              <a:t>se nastavnicima na Katedri ako ste zainteresirani za neki sport koji trenutno nije na </a:t>
            </a:r>
            <a:r>
              <a:rPr lang="hr-HR" sz="2400" dirty="0" smtClean="0">
                <a:latin typeface="Arial Narrow" panose="020B0606020202030204" pitchFamily="34" charset="0"/>
              </a:rPr>
              <a:t>raspolaganju</a:t>
            </a:r>
            <a:endParaRPr lang="hr-HR" sz="2400" dirty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atin typeface="Arial Narrow" panose="020B0606020202030204" pitchFamily="34" charset="0"/>
              </a:rPr>
              <a:t>nastavnici </a:t>
            </a:r>
            <a:r>
              <a:rPr lang="hr-HR" sz="2400" dirty="0">
                <a:latin typeface="Arial Narrow" panose="020B0606020202030204" pitchFamily="34" charset="0"/>
              </a:rPr>
              <a:t>Katedre stoje vam na raspolaganju za pomoć, savjete, vodstvo i </a:t>
            </a:r>
            <a:r>
              <a:rPr lang="hr-HR" sz="2400" dirty="0" smtClean="0">
                <a:latin typeface="Arial Narrow" panose="020B0606020202030204" pitchFamily="34" charset="0"/>
              </a:rPr>
              <a:t>podršku</a:t>
            </a:r>
            <a:endParaRPr lang="hr-HR" sz="2400" dirty="0">
              <a:latin typeface="Arial Narrow" panose="020B060602020203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Streljaštvo za studente s invaliditetom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termini streljaštva za SSI su:</a:t>
            </a:r>
          </a:p>
          <a:p>
            <a:pPr lvl="1"/>
            <a:r>
              <a:rPr lang="hr-HR" dirty="0" smtClean="0"/>
              <a:t>ponedjeljkom </a:t>
            </a:r>
            <a:r>
              <a:rPr lang="hr-HR" dirty="0"/>
              <a:t>od </a:t>
            </a:r>
            <a:r>
              <a:rPr lang="hr-HR" dirty="0" smtClean="0"/>
              <a:t>17:00 </a:t>
            </a:r>
            <a:r>
              <a:rPr lang="hr-HR" dirty="0"/>
              <a:t>do </a:t>
            </a:r>
            <a:r>
              <a:rPr lang="hr-HR" dirty="0" smtClean="0"/>
              <a:t>20:00 sati</a:t>
            </a:r>
          </a:p>
          <a:p>
            <a:pPr lvl="1"/>
            <a:r>
              <a:rPr lang="hr-HR" dirty="0" smtClean="0"/>
              <a:t>četvrtkom </a:t>
            </a:r>
            <a:r>
              <a:rPr lang="hr-HR" dirty="0"/>
              <a:t>od </a:t>
            </a:r>
            <a:r>
              <a:rPr lang="hr-HR" dirty="0" smtClean="0"/>
              <a:t>17:00 </a:t>
            </a:r>
            <a:r>
              <a:rPr lang="hr-HR" dirty="0"/>
              <a:t>do </a:t>
            </a:r>
            <a:r>
              <a:rPr lang="hr-HR" dirty="0" smtClean="0"/>
              <a:t>19:30 sati</a:t>
            </a:r>
          </a:p>
          <a:p>
            <a:pPr marL="457200" lvl="1" indent="0">
              <a:buNone/>
            </a:pPr>
            <a:r>
              <a:rPr lang="hr-HR" dirty="0" smtClean="0"/>
              <a:t>(studenti mogu doći bilo kad unutar navedenog vremena)</a:t>
            </a:r>
          </a:p>
          <a:p>
            <a:endParaRPr lang="hr-HR" dirty="0"/>
          </a:p>
          <a:p>
            <a:r>
              <a:rPr lang="hr-HR" dirty="0" smtClean="0"/>
              <a:t>LOKACIJA:</a:t>
            </a:r>
            <a:r>
              <a:rPr lang="hr-HR" b="1" dirty="0"/>
              <a:t/>
            </a:r>
            <a:br>
              <a:rPr lang="hr-HR" b="1" dirty="0"/>
            </a:br>
            <a:r>
              <a:rPr lang="hr-HR" dirty="0" smtClean="0"/>
              <a:t>Streljačko </a:t>
            </a:r>
            <a:r>
              <a:rPr lang="hr-HR" dirty="0"/>
              <a:t>društvo „Savica“, Vladimira </a:t>
            </a:r>
            <a:r>
              <a:rPr lang="hr-HR" dirty="0" err="1"/>
              <a:t>Ruždjaka</a:t>
            </a:r>
            <a:r>
              <a:rPr lang="hr-HR" dirty="0"/>
              <a:t> 21, Zagreb, ulaz u </a:t>
            </a:r>
            <a:r>
              <a:rPr lang="hr-HR" dirty="0" smtClean="0"/>
              <a:t>streljanu </a:t>
            </a:r>
            <a:r>
              <a:rPr lang="hr-HR" dirty="0"/>
              <a:t>nalazi se na cesti „Prisavlje ulica”, od fakulteta </a:t>
            </a:r>
            <a:r>
              <a:rPr lang="hr-HR" dirty="0" err="1"/>
              <a:t>cca</a:t>
            </a:r>
            <a:r>
              <a:rPr lang="hr-HR" dirty="0"/>
              <a:t>. pola </a:t>
            </a:r>
            <a:r>
              <a:rPr lang="hr-HR" dirty="0" smtClean="0"/>
              <a:t>sata</a:t>
            </a:r>
          </a:p>
          <a:p>
            <a:r>
              <a:rPr lang="hr-HR" dirty="0"/>
              <a:t>p</a:t>
            </a:r>
            <a:r>
              <a:rPr lang="hr-HR" dirty="0" smtClean="0"/>
              <a:t>rilaz streljani prilagođen je potrebama SSI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256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rispy\Desktop\pilat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861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29469" y="1559000"/>
            <a:ext cx="7485063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IZBORNI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PROGRAMI ZA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STUDENTE </a:t>
            </a:r>
            <a:endParaRPr lang="hr-HR" sz="4000" b="1" dirty="0" smtClean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VIŠIH GODINA I APSOLVENTE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2492896"/>
            <a:ext cx="9144000" cy="26161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okvirni programski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sadržaji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programa A - </a:t>
            </a:r>
            <a:r>
              <a:rPr lang="hr-HR" sz="2400" b="1" dirty="0">
                <a:latin typeface="Arial Narrow" panose="020B0606020202030204" pitchFamily="34" charset="0"/>
              </a:rPr>
              <a:t>osnovne redovne </a:t>
            </a:r>
            <a:endParaRPr lang="hr-HR" sz="2400" b="1" dirty="0" smtClean="0">
              <a:latin typeface="Arial Narrow" panose="020B0606020202030204" pitchFamily="34" charset="0"/>
            </a:endParaRPr>
          </a:p>
          <a:p>
            <a:pPr algn="ctr">
              <a:spcAft>
                <a:spcPts val="1200"/>
              </a:spcAft>
              <a:buClr>
                <a:srgbClr val="008000"/>
              </a:buClr>
              <a:tabLst>
                <a:tab pos="725488" algn="l"/>
              </a:tabLst>
              <a:defRPr/>
            </a:pPr>
            <a:r>
              <a:rPr lang="hr-HR" sz="2400" b="1" dirty="0" smtClean="0">
                <a:latin typeface="Arial Narrow" panose="020B0606020202030204" pitchFamily="34" charset="0"/>
              </a:rPr>
              <a:t>kineziološke </a:t>
            </a:r>
            <a:r>
              <a:rPr lang="hr-HR" sz="2400" b="1" dirty="0">
                <a:latin typeface="Arial Narrow" panose="020B0606020202030204" pitchFamily="34" charset="0"/>
              </a:rPr>
              <a:t>aktivnosti</a:t>
            </a:r>
            <a:endParaRPr lang="hr-HR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okvirni programski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sadržaji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programa B - </a:t>
            </a:r>
            <a:r>
              <a:rPr lang="hr-HR" sz="2400" b="1" dirty="0">
                <a:latin typeface="Arial Narrow" panose="020B0606020202030204" pitchFamily="34" charset="0"/>
              </a:rPr>
              <a:t>fakultativne interesne kineziološke aktivnosti uz novčanu </a:t>
            </a:r>
            <a:r>
              <a:rPr lang="hr-HR" sz="2400" b="1" dirty="0" smtClean="0">
                <a:latin typeface="Arial Narrow" panose="020B0606020202030204" pitchFamily="34" charset="0"/>
              </a:rPr>
              <a:t>participaciju</a:t>
            </a:r>
          </a:p>
          <a:p>
            <a:pPr marL="457200" indent="-457200" algn="ctr"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endParaRPr lang="hr-HR" sz="2400" b="1" dirty="0" smtClean="0">
              <a:latin typeface="Arial Narrow" panose="020B0606020202030204" pitchFamily="34" charset="0"/>
            </a:endParaRPr>
          </a:p>
          <a:p>
            <a:pPr marL="457200" indent="-457200" algn="ctr"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tečajevi – nordijsko hodanje, jedrenje</a:t>
            </a:r>
            <a:endParaRPr lang="en-US" sz="24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88406" y="4005064"/>
            <a:ext cx="5795962" cy="2626550"/>
            <a:chOff x="2051720" y="3836163"/>
            <a:chExt cx="5795962" cy="2626550"/>
          </a:xfrm>
        </p:grpSpPr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4499645" y="5876925"/>
              <a:ext cx="3348037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Svetlana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Božić </a:t>
              </a: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Fuštar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, v. pred. </a:t>
              </a:r>
              <a:endParaRPr lang="hr-H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od 2004. → )</a:t>
              </a:r>
            </a:p>
          </p:txBody>
        </p:sp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051720" y="5876925"/>
              <a:ext cx="2519362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Vesna </a:t>
              </a: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Alikalfić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, v. pred</a:t>
              </a: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.</a:t>
              </a:r>
            </a:p>
            <a:p>
              <a:pPr algn="ctr">
                <a:defRPr/>
              </a:pP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(od 2003. → )</a:t>
              </a:r>
            </a:p>
          </p:txBody>
        </p:sp>
        <p:pic>
          <p:nvPicPr>
            <p:cNvPr id="21511" name="Picture 7" descr="slika_vesn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17" r="9182"/>
            <a:stretch>
              <a:fillRect/>
            </a:stretch>
          </p:blipFill>
          <p:spPr bwMode="auto">
            <a:xfrm>
              <a:off x="2519090" y="3836163"/>
              <a:ext cx="1728192" cy="2041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512" name="Picture 8" descr="svjetlan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3842912"/>
              <a:ext cx="1645846" cy="2034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89694" y="580231"/>
            <a:ext cx="89646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PREDMETNI  NASTAVNICI  NA  KATEDRI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62919" y="1268859"/>
            <a:ext cx="5618162" cy="2601466"/>
            <a:chOff x="1762919" y="1268859"/>
            <a:chExt cx="5618162" cy="2601466"/>
          </a:xfrm>
        </p:grpSpPr>
        <p:sp>
          <p:nvSpPr>
            <p:cNvPr id="75778" name="Text Box 2"/>
            <p:cNvSpPr txBox="1">
              <a:spLocks noChangeArrowheads="1"/>
            </p:cNvSpPr>
            <p:nvPr/>
          </p:nvSpPr>
          <p:spPr bwMode="auto">
            <a:xfrm>
              <a:off x="1762919" y="3284538"/>
              <a:ext cx="3406775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mr. sc. Jelka Gošnik, v. pred.</a:t>
              </a:r>
            </a:p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(od 1984. → )</a:t>
              </a:r>
            </a:p>
          </p:txBody>
        </p:sp>
        <p:sp>
          <p:nvSpPr>
            <p:cNvPr id="75779" name="Text Box 3"/>
            <p:cNvSpPr txBox="1">
              <a:spLocks noChangeArrowheads="1"/>
            </p:cNvSpPr>
            <p:nvPr/>
          </p:nvSpPr>
          <p:spPr bwMode="auto">
            <a:xfrm>
              <a:off x="4860131" y="3284538"/>
              <a:ext cx="252095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Mladen </a:t>
              </a: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Sedar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, v. pred. </a:t>
              </a:r>
              <a:endParaRPr lang="hr-H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od 2000. → )</a:t>
              </a:r>
            </a:p>
          </p:txBody>
        </p:sp>
        <p:pic>
          <p:nvPicPr>
            <p:cNvPr id="21513" name="Picture 9" descr="mladen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4252" y="1268859"/>
              <a:ext cx="1624012" cy="2016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2" descr="C:\Users\Krispy\Desktop\New folder (2)\DSC028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23644"/>
            <a:ext cx="1492588" cy="204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5524" y="2203921"/>
            <a:ext cx="7962900" cy="38893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...naziv je kolegija koji se izvodi u programu visokog</a:t>
            </a:r>
          </a:p>
          <a:p>
            <a:pPr eaLnBrk="1" hangingPunct="1">
              <a:buFontTx/>
              <a:buNone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obrazovanja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     </a:t>
            </a:r>
          </a:p>
          <a:p>
            <a:pPr eaLnBrk="1" hangingPunct="1"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       područje: </a:t>
            </a:r>
            <a:r>
              <a:rPr lang="hr-HR" sz="2400" b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znanosti </a:t>
            </a:r>
          </a:p>
          <a:p>
            <a:pPr eaLnBrk="1" hangingPunct="1">
              <a:defRPr/>
            </a:pPr>
            <a:r>
              <a:rPr lang="hr-HR" sz="2400" dirty="0" smtClean="0">
                <a:ln w="3175">
                  <a:solidFill>
                    <a:schemeClr val="tx1"/>
                  </a:solidFill>
                </a:ln>
              </a:rPr>
              <a:t>       polje: </a:t>
            </a:r>
            <a:r>
              <a:rPr lang="hr-HR" sz="2400" b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kineziologija</a:t>
            </a:r>
          </a:p>
          <a:p>
            <a:pPr eaLnBrk="1" hangingPunct="1">
              <a:defRPr/>
            </a:pPr>
            <a:r>
              <a:rPr lang="hr-HR" sz="2400" dirty="0" smtClean="0">
                <a:ln w="3175">
                  <a:solidFill>
                    <a:schemeClr val="tx1"/>
                  </a:solidFill>
                </a:ln>
              </a:rPr>
              <a:t>       po klasifikaciji: </a:t>
            </a:r>
            <a:r>
              <a:rPr lang="hr-HR" sz="2400" b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primijenjena kineziologija </a:t>
            </a:r>
          </a:p>
          <a:p>
            <a:pPr eaLnBrk="1" hangingPunct="1">
              <a:defRPr/>
            </a:pPr>
            <a:r>
              <a:rPr lang="hr-HR" sz="2400" dirty="0" smtClean="0">
                <a:ln w="3175">
                  <a:solidFill>
                    <a:schemeClr val="tx1"/>
                  </a:solidFill>
                </a:ln>
              </a:rPr>
              <a:t>       grana:  </a:t>
            </a:r>
            <a:r>
              <a:rPr lang="hr-HR" sz="2400" b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kineziološka edukacija</a:t>
            </a:r>
          </a:p>
        </p:txBody>
      </p:sp>
      <p:pic>
        <p:nvPicPr>
          <p:cNvPr id="7" name="Picture 3" descr="C:\Users\Krispy\Desktop\ppt design\košarka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59295"/>
            <a:ext cx="2336212" cy="563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1124744"/>
            <a:ext cx="774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200" b="1" i="1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Tjelesna i zdravstvena kultura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TZK</a:t>
            </a:r>
            <a:endParaRPr kumimoji="0" lang="hr-HR" sz="4200" b="1" i="1" u="none" strike="noStrike" kern="1200" normalizeH="0" baseline="0" noProof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73436"/>
            <a:ext cx="8820150" cy="10795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KATEDRE:</a:t>
            </a:r>
            <a:b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www.tzk.ffzg.unizg.hr</a:t>
            </a:r>
            <a:br>
              <a:rPr lang="hr-HR" sz="4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OSOBNE  STRANICE NASTAVNIKA:</a:t>
            </a:r>
            <a:endParaRPr lang="hr-H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679950"/>
          </a:xfrm>
        </p:spPr>
        <p:txBody>
          <a:bodyPr anchor="ctr">
            <a:noAutofit/>
          </a:bodyPr>
          <a:lstStyle/>
          <a:p>
            <a:pPr algn="ctr">
              <a:buFont typeface="Wingdings" pitchFamily="2" charset="2"/>
              <a:buChar char="Ø"/>
              <a:defRPr/>
            </a:pPr>
            <a:endParaRPr lang="hr-HR" sz="2400" dirty="0" smtClean="0"/>
          </a:p>
          <a:p>
            <a:pPr algn="ctr">
              <a:buFont typeface="Wingdings" pitchFamily="2" charset="2"/>
              <a:buChar char="Ø"/>
              <a:defRPr/>
            </a:pPr>
            <a:endParaRPr lang="hr-HR" sz="2400" dirty="0" smtClean="0"/>
          </a:p>
          <a:p>
            <a:pPr algn="ctr">
              <a:buNone/>
              <a:defRPr/>
            </a:pPr>
            <a:r>
              <a:rPr lang="hr-HR" sz="2400" dirty="0" smtClean="0"/>
              <a:t>1. Mr. sc. Jelka </a:t>
            </a:r>
            <a:r>
              <a:rPr lang="hr-HR" sz="2400" dirty="0" err="1" smtClean="0"/>
              <a:t>Gošnik</a:t>
            </a:r>
            <a:r>
              <a:rPr lang="hr-HR" sz="2400" dirty="0" smtClean="0"/>
              <a:t>, v. pred.</a:t>
            </a:r>
          </a:p>
          <a:p>
            <a:pPr algn="ctr">
              <a:buNone/>
              <a:defRPr/>
            </a:pPr>
            <a:r>
              <a:rPr lang="hr-HR" sz="2400" u="sng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http://www.ffzg.unizg.hr/</a:t>
            </a:r>
            <a:r>
              <a:rPr lang="hr-HR" sz="2400" u="sng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tzk</a:t>
            </a:r>
            <a:r>
              <a:rPr lang="hr-HR" sz="2400" u="sng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/</a:t>
            </a:r>
            <a:r>
              <a:rPr lang="hr-HR" sz="2400" u="sng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jgosnik</a:t>
            </a:r>
            <a:r>
              <a:rPr lang="hr-HR" sz="2400" u="sng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/</a:t>
            </a:r>
          </a:p>
          <a:p>
            <a:pPr algn="ctr">
              <a:buNone/>
              <a:defRPr/>
            </a:pPr>
            <a:r>
              <a:rPr lang="hr-HR" sz="2400" dirty="0" smtClean="0"/>
              <a:t>2. Mladen </a:t>
            </a:r>
            <a:r>
              <a:rPr lang="hr-HR" sz="2400" dirty="0" err="1" smtClean="0"/>
              <a:t>Sedar</a:t>
            </a:r>
            <a:r>
              <a:rPr lang="hr-HR" sz="2400" dirty="0" smtClean="0"/>
              <a:t>, v. pred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</a:p>
          <a:p>
            <a:pPr algn="ctr">
              <a:buNone/>
              <a:defRPr/>
            </a:pP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www.ffzg.unizg.hr/</a:t>
            </a:r>
            <a:r>
              <a:rPr lang="hr-HR" sz="2400" dirty="0" err="1" smtClean="0">
                <a:solidFill>
                  <a:srgbClr val="0070C0"/>
                </a:solidFill>
                <a:hlinkClick r:id="rId2"/>
              </a:rPr>
              <a:t>tzk</a:t>
            </a: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hr-HR" sz="2400" dirty="0" err="1" smtClean="0">
                <a:solidFill>
                  <a:srgbClr val="0070C0"/>
                </a:solidFill>
                <a:hlinkClick r:id="rId2"/>
              </a:rPr>
              <a:t>msedar</a:t>
            </a: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/</a:t>
            </a:r>
            <a:endParaRPr lang="hr-HR" sz="2400" dirty="0" smtClean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hr-HR" sz="2400" dirty="0" smtClean="0"/>
              <a:t>3. Vesna </a:t>
            </a:r>
            <a:r>
              <a:rPr lang="hr-HR" sz="2400" dirty="0" err="1" smtClean="0"/>
              <a:t>Alikalfić</a:t>
            </a:r>
            <a:r>
              <a:rPr lang="hr-HR" sz="2400" dirty="0" smtClean="0"/>
              <a:t>, v. pred. </a:t>
            </a:r>
          </a:p>
          <a:p>
            <a:pPr algn="ctr">
              <a:buNone/>
              <a:defRPr/>
            </a:pPr>
            <a:r>
              <a:rPr lang="hr-HR" sz="2400" dirty="0" smtClean="0"/>
              <a:t>4. </a:t>
            </a:r>
            <a:r>
              <a:rPr lang="hr-HR" sz="2400" dirty="0" err="1" smtClean="0"/>
              <a:t>Svetlana</a:t>
            </a:r>
            <a:r>
              <a:rPr lang="hr-HR" sz="2400" dirty="0" smtClean="0"/>
              <a:t> Božić </a:t>
            </a:r>
            <a:r>
              <a:rPr lang="hr-HR" sz="2400" dirty="0" err="1" smtClean="0"/>
              <a:t>Fuštar</a:t>
            </a:r>
            <a:r>
              <a:rPr lang="hr-HR" sz="2400" dirty="0" smtClean="0"/>
              <a:t>, v. pred.</a:t>
            </a:r>
          </a:p>
          <a:p>
            <a:pPr algn="ctr">
              <a:buNone/>
              <a:defRPr/>
            </a:pPr>
            <a:r>
              <a:rPr lang="hr-HR" sz="2400" u="sng" dirty="0" smtClean="0">
                <a:solidFill>
                  <a:srgbClr val="CC0099"/>
                </a:solidFill>
              </a:rPr>
              <a:t>wp.ffzg.unizg.hr/</a:t>
            </a:r>
            <a:r>
              <a:rPr lang="hr-HR" sz="2400" u="sng" dirty="0" err="1" smtClean="0">
                <a:solidFill>
                  <a:srgbClr val="CC0099"/>
                </a:solidFill>
              </a:rPr>
              <a:t>sbfustar</a:t>
            </a:r>
            <a:endParaRPr lang="hr-HR" sz="2400" u="sng" dirty="0" smtClean="0">
              <a:solidFill>
                <a:srgbClr val="CC0099"/>
              </a:solidFill>
            </a:endParaRPr>
          </a:p>
          <a:p>
            <a:pPr algn="ctr">
              <a:buNone/>
              <a:defRPr/>
            </a:pPr>
            <a:endParaRPr lang="hr-HR" sz="2000" dirty="0" smtClean="0"/>
          </a:p>
          <a:p>
            <a:pPr algn="ctr">
              <a:buNone/>
              <a:defRPr/>
            </a:pP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</a:rPr>
              <a:t>Napomena: uvijek kontaktirati </a:t>
            </a:r>
            <a:r>
              <a:rPr lang="hr-H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</a:rPr>
              <a:t>i</a:t>
            </a:r>
            <a:r>
              <a:rPr lang="hr-H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sključivo</a:t>
            </a: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</a:rPr>
              <a:t>nositelja/</a:t>
            </a:r>
            <a:r>
              <a:rPr lang="hr-HR" sz="2000" dirty="0" err="1" smtClean="0">
                <a:ln>
                  <a:solidFill>
                    <a:sysClr val="windowText" lastClr="000000"/>
                  </a:solidFill>
                </a:ln>
              </a:rPr>
              <a:t>icu</a:t>
            </a: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</a:rPr>
              <a:t> sporta kojeg ste izabrali </a:t>
            </a:r>
            <a:endParaRPr lang="hr-HR" sz="2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-ADRESA KATEDRE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996828"/>
            <a:ext cx="8353425" cy="43926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hr-HR" b="1" smtClean="0"/>
              <a:t>Sa svim upitima o nastavi i ponuđenim sportovima obratiti se na zajedničku   </a:t>
            </a:r>
          </a:p>
          <a:p>
            <a:pPr algn="ctr">
              <a:buFontTx/>
              <a:buNone/>
              <a:defRPr/>
            </a:pPr>
            <a:r>
              <a:rPr lang="hr-HR" b="1" i="1" smtClean="0"/>
              <a:t>e-mail-</a:t>
            </a:r>
            <a:r>
              <a:rPr lang="hr-HR" b="1" smtClean="0"/>
              <a:t>adresu Katedre:</a:t>
            </a:r>
          </a:p>
          <a:p>
            <a:pPr algn="ctr">
              <a:buFontTx/>
              <a:buNone/>
              <a:defRPr/>
            </a:pPr>
            <a:r>
              <a:rPr lang="hr-HR" sz="9600" b="1" smtClean="0">
                <a:solidFill>
                  <a:srgbClr val="FF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tzk@ffzg.hr</a:t>
            </a:r>
            <a:endParaRPr lang="hr-HR" sz="9600" b="1" dirty="0" smtClean="0">
              <a:solidFill>
                <a:srgbClr val="FF99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556" name="Picture 3" descr="FF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898" y="1483447"/>
            <a:ext cx="1818381" cy="129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980" y="3284984"/>
            <a:ext cx="6337300" cy="2343150"/>
          </a:xfrm>
        </p:spPr>
        <p:txBody>
          <a:bodyPr/>
          <a:lstStyle/>
          <a:p>
            <a:pPr eaLnBrk="1" hangingPunct="1">
              <a:defRPr/>
            </a:pPr>
            <a:r>
              <a:rPr lang="hr-HR" sz="2600" dirty="0" smtClean="0"/>
              <a:t>vanjski suradnik: Ivan Oreb, prof.</a:t>
            </a:r>
          </a:p>
          <a:p>
            <a:pPr eaLnBrk="1" hangingPunct="1">
              <a:defRPr/>
            </a:pPr>
            <a:r>
              <a:rPr lang="hr-HR" sz="2600" dirty="0" smtClean="0"/>
              <a:t>demonstratori</a:t>
            </a:r>
          </a:p>
          <a:p>
            <a:pPr eaLnBrk="1" hangingPunct="1">
              <a:defRPr/>
            </a:pPr>
            <a:r>
              <a:rPr lang="hr-HR" sz="2600" dirty="0" smtClean="0"/>
              <a:t>volonteri </a:t>
            </a:r>
          </a:p>
          <a:p>
            <a:pPr eaLnBrk="1" hangingPunct="1">
              <a:defRPr/>
            </a:pPr>
            <a:r>
              <a:rPr lang="hr-HR" sz="2600" dirty="0" smtClean="0"/>
              <a:t>voditelji</a:t>
            </a:r>
          </a:p>
          <a:p>
            <a:pPr eaLnBrk="1" hangingPunct="1">
              <a:defRPr/>
            </a:pPr>
            <a:endParaRPr lang="hr-HR" sz="2600" dirty="0" smtClean="0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55576" y="2060650"/>
            <a:ext cx="594064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pomažu </a:t>
            </a:r>
            <a:r>
              <a:rPr lang="hr-HR" sz="26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u provođenju i organiziranju </a:t>
            </a:r>
            <a:endParaRPr lang="hr-HR" sz="2600" b="0" dirty="0" smtClean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hr-HR" sz="260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</a:t>
            </a: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   </a:t>
            </a: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nastave </a:t>
            </a:r>
            <a:r>
              <a:rPr lang="hr-HR" sz="26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i </a:t>
            </a: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sportskih </a:t>
            </a:r>
            <a:r>
              <a:rPr lang="hr-HR" sz="26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natjecanja:</a:t>
            </a:r>
            <a:endParaRPr lang="hr-HR" sz="2600" b="0" dirty="0">
              <a:ln>
                <a:solidFill>
                  <a:sysClr val="windowText" lastClr="000000"/>
                </a:solidFill>
              </a:ln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-73124" y="1268760"/>
            <a:ext cx="71278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SURADNICI  NA  KATEDRI</a:t>
            </a:r>
          </a:p>
        </p:txBody>
      </p:sp>
      <p:pic>
        <p:nvPicPr>
          <p:cNvPr id="4102" name="Picture 6" descr="C:\Users\Krispy\Desktop\kung fu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97" y="188640"/>
            <a:ext cx="2836691" cy="661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978" y="1441688"/>
            <a:ext cx="7510462" cy="1681163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 typeface="Wingdings" pitchFamily="2" charset="2"/>
              <a:buChar char="ü"/>
              <a:defRPr/>
            </a:pPr>
            <a:r>
              <a:rPr lang="hr-HR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</a:t>
            </a:r>
            <a:r>
              <a:rPr lang="hr-HR" sz="3000" dirty="0" smtClean="0">
                <a:solidFill>
                  <a:srgbClr val="FF9900"/>
                </a:solidFill>
              </a:rPr>
              <a:t> </a:t>
            </a:r>
            <a:r>
              <a:rPr lang="hr-HR" sz="3000" dirty="0" smtClean="0"/>
              <a:t>posebnih prijava, odmah se uključiti u prvi sat nastave</a:t>
            </a:r>
          </a:p>
          <a:p>
            <a:pPr marL="533400" indent="-533400" algn="ctr" eaLnBrk="1" hangingPunct="1">
              <a:buNone/>
              <a:defRPr/>
            </a:pPr>
            <a:endParaRPr lang="hr-HR" sz="3000" dirty="0" smtClean="0"/>
          </a:p>
          <a:p>
            <a:pPr marL="533400" indent="-533400" algn="ctr" eaLnBrk="1" hangingPunct="1">
              <a:buFontTx/>
              <a:buNone/>
              <a:defRPr/>
            </a:pPr>
            <a:r>
              <a:rPr lang="hr-HR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ZNAČI: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871938" y="-193254"/>
            <a:ext cx="22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0"/>
              <a:t>.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87908" y="590897"/>
            <a:ext cx="8964612" cy="677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KAKO SE UKLJUČITI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 NASTAVU?</a:t>
            </a:r>
          </a:p>
        </p:txBody>
      </p:sp>
      <p:pic>
        <p:nvPicPr>
          <p:cNvPr id="7" name="Picture 15" descr="C:\Users\Krispy\Desktop\ppt design\badminton ppt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954861"/>
            <a:ext cx="2880320" cy="490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17303" y="3434224"/>
            <a:ext cx="61198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8000"/>
              </a:buClr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odabrati jedan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sport, </a:t>
            </a: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jedan dan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i </a:t>
            </a: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sat</a:t>
            </a:r>
            <a:b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</a:b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koji vam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odgovara</a:t>
            </a:r>
          </a:p>
          <a:p>
            <a:pPr algn="ctr">
              <a:buClr>
                <a:srgbClr val="008000"/>
              </a:buClr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obavezno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 opremom doći </a:t>
            </a: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</a:t>
            </a:r>
            <a:endParaRPr lang="hr-HR" sz="2600" b="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algn="ctr">
              <a:buClr>
                <a:srgbClr val="008000"/>
              </a:buClr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prvi sat</a:t>
            </a:r>
            <a:endParaRPr lang="hr-HR" sz="2600" b="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hr-HR" smtClean="0"/>
              <a:t>VAŽNO PRAVILO</a:t>
            </a:r>
            <a:endParaRPr lang="hr-HR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63538" y="2064350"/>
            <a:ext cx="8280920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za evidentiranje prisustva na nastavi  tjelesne kulture od prvog</a:t>
            </a:r>
            <a:b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</a:b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 sata nadalje potrebna je 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nova studentska iskaznica 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X-ICA</a:t>
            </a:r>
            <a:endParaRPr lang="hr-HR" sz="28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rial Narrow" pitchFamily="34" charset="0"/>
            </a:endParaRPr>
          </a:p>
          <a:p>
            <a:pPr>
              <a:spcAft>
                <a:spcPts val="1000"/>
              </a:spcAft>
              <a:buClr>
                <a:srgbClr val="008000"/>
              </a:buClr>
              <a:defRPr/>
            </a:pPr>
            <a:endParaRPr lang="hr-HR" sz="28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rial Narrow" pitchFamily="34" charset="0"/>
            </a:endParaRPr>
          </a:p>
          <a:p>
            <a:pPr>
              <a:spcAft>
                <a:spcPts val="1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bez X-ice nema prijave na nastavu TZK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79512" y="1052736"/>
            <a:ext cx="9144000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odabrana KA </a:t>
            </a: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i termin vrijede cijeli </a:t>
            </a: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   semestar</a:t>
            </a: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Arial" charset="0"/>
              </a:rPr>
              <a:t> </a:t>
            </a: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Arial" charset="0"/>
              </a:rPr>
              <a:t>t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Arial" charset="0"/>
              </a:rPr>
              <a:t>ijekom semestra</a:t>
            </a:r>
            <a:r>
              <a:rPr lang="hr-HR" sz="2600" i="1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Arial" charset="0"/>
              </a:rPr>
              <a:t> </a:t>
            </a:r>
            <a:r>
              <a:rPr lang="hr-HR" sz="26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NEMA NADOKNADE</a:t>
            </a: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tabLst>
                <a:tab pos="228600" algn="l"/>
              </a:tabLst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obvezna sportska oprema – trenirka, kratke hlače, </a:t>
            </a:r>
          </a:p>
          <a:p>
            <a:pPr>
              <a:buClr>
                <a:srgbClr val="008000"/>
              </a:buClr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    tajice, </a:t>
            </a:r>
            <a:r>
              <a:rPr lang="hr-HR" sz="2600" i="1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T- </a:t>
            </a:r>
            <a:r>
              <a:rPr lang="hr-HR" sz="2600" i="1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shirt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, tenisice</a:t>
            </a: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svaka eventualna šteta bit će naplaćena</a:t>
            </a: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kern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 za vježbe vrijedi </a:t>
            </a:r>
            <a:r>
              <a:rPr lang="hr-HR" sz="26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80%</a:t>
            </a:r>
            <a:r>
              <a:rPr lang="hr-HR" sz="26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 </a:t>
            </a:r>
            <a:r>
              <a:rPr lang="hr-HR" sz="2600" kern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obavezne redovitosti </a:t>
            </a:r>
          </a:p>
          <a:p>
            <a:pPr>
              <a:buClr>
                <a:srgbClr val="008000"/>
              </a:buClr>
              <a:defRPr/>
            </a:pPr>
            <a:r>
              <a:rPr lang="hr-HR" sz="2600" kern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    na nastavi</a:t>
            </a:r>
          </a:p>
          <a:p>
            <a:pPr>
              <a:buClr>
                <a:srgbClr val="008000"/>
              </a:buClr>
              <a:defRPr/>
            </a:pPr>
            <a:endParaRPr lang="hr-HR" sz="2600" kern="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vježbate na vlastitu odgovornost</a:t>
            </a:r>
            <a:endParaRPr lang="en-US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endParaRPr lang="hr-HR" sz="2600" dirty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2413794" y="495077"/>
            <a:ext cx="4316413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buClr>
                <a:srgbClr val="008000"/>
              </a:buClr>
              <a:defRPr/>
            </a:pPr>
            <a:r>
              <a:rPr lang="hr-HR" sz="4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UPUTE</a:t>
            </a:r>
          </a:p>
        </p:txBody>
      </p:sp>
      <p:pic>
        <p:nvPicPr>
          <p:cNvPr id="9218" name="Picture 2" descr="C:\Users\Krispy\Desktop\st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504" y="1052736"/>
            <a:ext cx="3583496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Krispy\Desktop\stretch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52536" y="909166"/>
            <a:ext cx="8639944" cy="44640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r-HR" sz="2600" dirty="0" smtClean="0"/>
              <a:t>na nastavu je potrebno dolaziti jednom tjedno; na vrijeme i u grupu u koju ste prijavljeni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p</a:t>
            </a:r>
            <a:r>
              <a:rPr lang="hr-HR" sz="2600" dirty="0" smtClean="0"/>
              <a:t>romjena termina i/ili sporta  moguća je jedino u dogovoru s predmetnim nastavnikom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n</a:t>
            </a:r>
            <a:r>
              <a:rPr lang="hr-HR" sz="2600" dirty="0" smtClean="0"/>
              <a:t>i u kojem slučaju nemojte dolaziti bolesni na nastavu, čak ni javiti se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 smtClean="0">
                <a:cs typeface="Times New Roman" pitchFamily="18" charset="0"/>
              </a:rPr>
              <a:t>u slučaju bilo kakvih zdravstvenih tegoba</a:t>
            </a:r>
            <a:r>
              <a:rPr lang="hr-HR" sz="2600" dirty="0" smtClean="0"/>
              <a:t> </a:t>
            </a:r>
            <a:r>
              <a:rPr lang="hr-HR" sz="2600" dirty="0" smtClean="0">
                <a:cs typeface="Times New Roman" pitchFamily="18" charset="0"/>
              </a:rPr>
              <a:t>svakako se javite liječniku</a:t>
            </a:r>
            <a:endParaRPr lang="hr-HR" sz="26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n</a:t>
            </a:r>
            <a:r>
              <a:rPr lang="hr-HR" sz="2600" dirty="0" smtClean="0"/>
              <a:t>eaktivnost na nastavi (menstruacija i sl.) neće se priznavati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n</a:t>
            </a:r>
            <a:r>
              <a:rPr lang="hr-HR" sz="2600" dirty="0" smtClean="0"/>
              <a:t>ovac, mobitel (isključen) i dragocjenosti ne ostavljajte u svlačionici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o</a:t>
            </a:r>
            <a:r>
              <a:rPr lang="hr-HR" sz="2600" dirty="0" smtClean="0"/>
              <a:t> svim svojim stvarima brinete sami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68313" y="1066949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ZA POTPIS</a:t>
            </a:r>
            <a:b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467544" y="908050"/>
            <a:ext cx="8447856" cy="507365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hr-HR" sz="2550" dirty="0" smtClean="0"/>
              <a:t>     Iz ovog se predmeta ne dobivaju brojčane ocjene, već samo potpis o izvršenju dogovorenih obaveza na kraju svakog semestra. </a:t>
            </a:r>
          </a:p>
          <a:p>
            <a:pPr>
              <a:buFontTx/>
              <a:buNone/>
              <a:defRPr/>
            </a:pPr>
            <a:endParaRPr lang="hr-HR" sz="2550" dirty="0" smtClean="0"/>
          </a:p>
          <a:p>
            <a:pPr algn="ctr">
              <a:buFontTx/>
              <a:buNone/>
              <a:defRPr/>
            </a:pPr>
            <a:r>
              <a:rPr lang="hr-HR" sz="255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ZNAJTE</a:t>
            </a:r>
            <a:r>
              <a:rPr lang="hr-HR" sz="2550" b="1" dirty="0" smtClean="0"/>
              <a:t> </a:t>
            </a:r>
            <a:r>
              <a:rPr lang="hr-HR" sz="2550" dirty="0" smtClean="0"/>
              <a:t>– ima vas više od </a:t>
            </a:r>
            <a:r>
              <a:rPr lang="hr-HR" sz="255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hr-HR" sz="2550" dirty="0" smtClean="0"/>
              <a:t>!!!</a:t>
            </a:r>
          </a:p>
          <a:p>
            <a:pPr algn="ctr">
              <a:buFontTx/>
              <a:buNone/>
              <a:defRPr/>
            </a:pPr>
            <a:endParaRPr lang="hr-HR" sz="255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hr-HR" sz="2550" b="1" i="1" u="sng" dirty="0">
                <a:solidFill>
                  <a:srgbClr val="FF9900"/>
                </a:solidFill>
              </a:rPr>
              <a:t>z</a:t>
            </a:r>
            <a:r>
              <a:rPr lang="hr-HR" sz="2550" b="1" i="1" u="sng" dirty="0" smtClean="0">
                <a:solidFill>
                  <a:srgbClr val="FF9900"/>
                </a:solidFill>
              </a:rPr>
              <a:t>a sva pitanja u vezi s nastavom kontaktirajte isključivo nositelja ili nositeljicu kineziološke aktivnosti, sporta koji ste izabrali</a:t>
            </a:r>
          </a:p>
          <a:p>
            <a:pPr>
              <a:buNone/>
              <a:defRPr/>
            </a:pPr>
            <a:endParaRPr lang="hr-HR" sz="2550" b="1" i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hr-HR" sz="2550" dirty="0"/>
              <a:t>d</a:t>
            </a:r>
            <a:r>
              <a:rPr lang="hr-HR" sz="2550" dirty="0" smtClean="0"/>
              <a:t>olasci u termine ostalih nositelja neće se priznavati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550" dirty="0" smtClean="0"/>
              <a:t>obavezna naljepnica u Indeksu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550" dirty="0" smtClean="0"/>
              <a:t>p</a:t>
            </a:r>
            <a:r>
              <a:rPr lang="de-DE" sz="2550" dirty="0" err="1" smtClean="0"/>
              <a:t>otpis</a:t>
            </a:r>
            <a:r>
              <a:rPr lang="de-DE" sz="2550" dirty="0" smtClean="0"/>
              <a:t> se </a:t>
            </a:r>
            <a:r>
              <a:rPr lang="de-DE" sz="2550" dirty="0" err="1" smtClean="0"/>
              <a:t>dobiva</a:t>
            </a:r>
            <a:r>
              <a:rPr lang="de-DE" sz="2550" dirty="0" smtClean="0"/>
              <a:t> na </a:t>
            </a:r>
            <a:r>
              <a:rPr lang="de-DE" sz="2550" dirty="0" err="1" smtClean="0"/>
              <a:t>kraju</a:t>
            </a:r>
            <a:r>
              <a:rPr lang="de-DE" sz="2550" dirty="0" smtClean="0"/>
              <a:t> </a:t>
            </a:r>
            <a:r>
              <a:rPr lang="de-DE" sz="2550" dirty="0" err="1" smtClean="0"/>
              <a:t>semestra</a:t>
            </a:r>
            <a:endParaRPr lang="hr-HR" sz="2550" dirty="0" smtClean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rispy\Desktop\košarka natjecanj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295086"/>
            <a:ext cx="4067944" cy="5562913"/>
          </a:xfrm>
          <a:prstGeom prst="rect">
            <a:avLst/>
          </a:prstGeom>
          <a:noFill/>
        </p:spPr>
      </p:pic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211960" y="1556792"/>
            <a:ext cx="43924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defRPr/>
            </a:pPr>
            <a:r>
              <a:rPr lang="hr-HR" sz="3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Sportska osnova</a:t>
            </a:r>
          </a:p>
          <a:p>
            <a:pPr marL="715963" lvl="1" indent="-258763" algn="ctr" eaLnBrk="0" hangingPunct="0"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sudjelovanje na sveučilišnim </a:t>
            </a: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s</a:t>
            </a: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portskim natjecanjima</a:t>
            </a:r>
            <a:endParaRPr lang="hr-HR" sz="2600" b="0" dirty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499992" y="3701350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 defTabSz="725488" eaLnBrk="0" hangingPunct="0">
              <a:tabLst>
                <a:tab pos="725488" algn="l"/>
              </a:tabLst>
              <a:defRPr/>
            </a:pPr>
            <a:r>
              <a:rPr lang="hr-HR" sz="3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Zdravstvena osnova</a:t>
            </a:r>
          </a:p>
          <a:p>
            <a:pPr algn="ctr">
              <a:buFontTx/>
              <a:buChar char="•"/>
              <a:defRPr/>
            </a:pP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isključivo </a:t>
            </a:r>
            <a:r>
              <a:rPr lang="hr-HR" sz="260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potvrda </a:t>
            </a: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liječnice </a:t>
            </a:r>
          </a:p>
          <a:p>
            <a:pPr algn="ctr">
              <a:defRPr/>
            </a:pP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našeg fakulteta</a:t>
            </a:r>
            <a:r>
              <a:rPr lang="hr-HR" sz="2600" i="1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</a:t>
            </a:r>
            <a:endParaRPr lang="en-US" sz="2600" i="1" dirty="0" smtClean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  <a:p>
            <a:pPr algn="ctr" defTabSz="725488" eaLnBrk="0" hangingPunct="0">
              <a:buFontTx/>
              <a:buChar char="•"/>
              <a:tabLst>
                <a:tab pos="725488" algn="l"/>
              </a:tabLst>
              <a:defRPr/>
            </a:pPr>
            <a:endParaRPr lang="hr-HR" sz="2800" i="1" dirty="0">
              <a:latin typeface="Arial Narrow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58006" y="692696"/>
            <a:ext cx="80279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VRSTE 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PRILAGODBE NASTAVE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987824" y="5848816"/>
            <a:ext cx="5976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itchFamily="34" charset="0"/>
              </a:rPr>
              <a:t>!!!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doći na konzultacije, ispuniti anketu,donijeti potvrde do 31.3.2015.</a:t>
            </a:r>
            <a:endParaRPr lang="hr-HR" sz="2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PRILAGODBA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15400" cy="283686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hr-HR" sz="2600" dirty="0" smtClean="0"/>
              <a:t>Otići nadležnoj liječnici FF-a: </a:t>
            </a:r>
            <a:r>
              <a:rPr lang="hr-HR" sz="2600" b="1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Dariji </a:t>
            </a:r>
            <a:r>
              <a:rPr lang="hr-HR" sz="2600" b="1" i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Mihaldinec</a:t>
            </a:r>
            <a:endParaRPr lang="hr-HR" sz="2600" b="1" dirty="0" smtClean="0">
              <a:solidFill>
                <a:srgbClr val="FFFF00"/>
              </a:solidFill>
            </a:endParaRPr>
          </a:p>
          <a:p>
            <a:pPr lvl="0"/>
            <a:r>
              <a:rPr lang="hr-HR" sz="2400" dirty="0"/>
              <a:t>Ivančica Novak </a:t>
            </a:r>
            <a:r>
              <a:rPr lang="hr-HR" sz="2400" dirty="0" err="1" smtClean="0"/>
              <a:t>ms</a:t>
            </a:r>
            <a:r>
              <a:rPr lang="hr-HR" sz="2400" dirty="0" smtClean="0"/>
              <a:t>, Novi </a:t>
            </a:r>
            <a:r>
              <a:rPr lang="hr-HR" sz="2400" dirty="0"/>
              <a:t>Zagreb </a:t>
            </a:r>
            <a:r>
              <a:rPr lang="hr-HR" sz="2400" dirty="0" smtClean="0"/>
              <a:t>Siget, Avenija </a:t>
            </a:r>
            <a:r>
              <a:rPr lang="hr-HR" sz="2400" dirty="0"/>
              <a:t>Većeslava Holjevca 22, </a:t>
            </a:r>
            <a:r>
              <a:rPr lang="hr-HR" sz="2400" dirty="0" smtClean="0"/>
              <a:t>Zagreb</a:t>
            </a:r>
            <a:br>
              <a:rPr lang="hr-HR" sz="2400" dirty="0" smtClean="0"/>
            </a:br>
            <a:endParaRPr lang="hr-HR" sz="2400" dirty="0"/>
          </a:p>
          <a:p>
            <a:pPr lvl="0"/>
            <a:endParaRPr lang="hr-HR" sz="2400" dirty="0" smtClean="0"/>
          </a:p>
          <a:p>
            <a:pPr marL="0" lvl="0" indent="0">
              <a:buNone/>
            </a:pPr>
            <a:r>
              <a:rPr lang="hr-HR" sz="2000" dirty="0" smtClean="0"/>
              <a:t>    </a:t>
            </a:r>
            <a:r>
              <a:rPr lang="hr-HR" sz="2400" dirty="0" smtClean="0"/>
              <a:t>Tel</a:t>
            </a:r>
            <a:r>
              <a:rPr lang="hr-HR" sz="2400" dirty="0"/>
              <a:t>.: 01/6551 554</a:t>
            </a:r>
          </a:p>
          <a:p>
            <a:pPr marL="400050" lvl="1" indent="0">
              <a:buFontTx/>
              <a:buNone/>
              <a:defRPr/>
            </a:pPr>
            <a:endParaRPr lang="hr-HR" sz="2400" dirty="0" smtClean="0"/>
          </a:p>
          <a:p>
            <a:pPr marL="400050" lvl="1" indent="0">
              <a:buFontTx/>
              <a:buNone/>
              <a:defRPr/>
            </a:pPr>
            <a:r>
              <a:rPr lang="hr-HR" sz="2400" dirty="0" smtClean="0"/>
              <a:t>parni datumi: </a:t>
            </a:r>
            <a:r>
              <a:rPr lang="hr-H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poslijepodne </a:t>
            </a:r>
          </a:p>
          <a:p>
            <a:pPr marL="400050" lvl="1" indent="0">
              <a:buFontTx/>
              <a:buNone/>
              <a:defRPr/>
            </a:pPr>
            <a:r>
              <a:rPr lang="hr-HR" sz="2400" dirty="0" smtClean="0"/>
              <a:t>neparni datumi: </a:t>
            </a:r>
            <a:r>
              <a:rPr lang="hr-H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prijepodne</a:t>
            </a:r>
          </a:p>
        </p:txBody>
      </p:sp>
      <p:pic>
        <p:nvPicPr>
          <p:cNvPr id="5" name="Picture 4" descr="http://www.sczg.unizg.hr/media/uploads/smjestaj/2014/udruga_zamisl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088232" cy="52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fbcdn-profile-a.akamaihd.net/hprofile-ak-ash3/50284_166013350089273_6682938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087" y="5123553"/>
            <a:ext cx="1180489" cy="94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8064" y="1772817"/>
            <a:ext cx="3456384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usvajanje i usavršavanje motoričkih znanja i vještina radi unapređenja zdravlja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hr-HR" sz="2400" dirty="0" smtClean="0">
              <a:ln>
                <a:solidFill>
                  <a:schemeClr val="tx1"/>
                </a:solidFill>
              </a:ln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osposobljavanje studenata za sadržajno korištenje i provođenje slobodnog vremena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           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pripomoć kvalitetnom životu u mladosti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15182" y="836712"/>
            <a:ext cx="75136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CILJEVI  NASTAVE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korisnik\Desktop\AEROBIK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364" y="1484784"/>
            <a:ext cx="3499659" cy="49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PRIJEPIS POTPISA  </a:t>
            </a:r>
            <a:endParaRPr lang="hr-H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528" y="1168375"/>
            <a:ext cx="8400256" cy="40608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u</a:t>
            </a:r>
            <a:r>
              <a:rPr lang="hr-HR" sz="2600" dirty="0" smtClean="0"/>
              <a:t>redno ispunjene obveze nastave Tjelesne i zdravstvene kulture na nekom od visokih učilišta u Republici Hrvatskoj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d</a:t>
            </a:r>
            <a:r>
              <a:rPr lang="hr-HR" sz="2600" dirty="0" smtClean="0"/>
              <a:t>obiveni potpisi priznaju se za kolegij Tjelesna i zdravstvena kultura na Filozofskom fakultetu Sveučilišta u Zagrebu</a:t>
            </a:r>
          </a:p>
          <a:p>
            <a:pPr>
              <a:buFont typeface="Wingdings" pitchFamily="2" charset="2"/>
              <a:buChar char="ü"/>
              <a:defRPr/>
            </a:pPr>
            <a:endParaRPr lang="hr-HR" sz="26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k</a:t>
            </a:r>
            <a:r>
              <a:rPr lang="hr-HR" sz="2600" dirty="0" smtClean="0"/>
              <a:t>od prijepisa potpisa donijeti oba Indeksa i doći na konzultacije </a:t>
            </a:r>
            <a:r>
              <a:rPr lang="hr-HR" sz="2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odmah po primitku naljepnice u indeks</a:t>
            </a: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3" name="Picture 3" descr="C:\Users\Krispy\Desktop\inde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3877839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5" name="Picture 5" descr="http://files.softicons.com/download/application-icons/toolbar-icons-by-gentleface/png/512/pe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49688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orisnik\Desktop\zum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PRESKOČITE!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r-HR" sz="2600" dirty="0"/>
              <a:t>s</a:t>
            </a:r>
            <a:r>
              <a:rPr lang="hr-HR" sz="2600" dirty="0" smtClean="0"/>
              <a:t>tudenti koji po zdravstvenoj ili sportskoj osnovi dobiju prilagodbu obaveza, dužni su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izvršiti svoju obvezu </a:t>
            </a:r>
            <a:r>
              <a:rPr lang="hr-HR" sz="2600" dirty="0" smtClean="0"/>
              <a:t>prema kolegiju na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</a:t>
            </a:r>
            <a:r>
              <a:rPr lang="hr-H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dogovoreni način</a:t>
            </a:r>
            <a:endParaRPr lang="hr-H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hr-HR" sz="26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 smtClean="0"/>
              <a:t>doći na konzultacije ili poslati </a:t>
            </a:r>
            <a:r>
              <a:rPr lang="hr-HR" sz="2600" i="1" dirty="0" smtClean="0"/>
              <a:t>e-mail</a:t>
            </a: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r-HR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ROK= 31.3.2015.</a:t>
            </a:r>
          </a:p>
          <a:p>
            <a:pPr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Users\Krispy\Desktop\ppt design\logo_ffzg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0" t="15933" r="1721" b="19660"/>
          <a:stretch>
            <a:fillRect/>
          </a:stretch>
        </p:blipFill>
        <p:spPr bwMode="auto">
          <a:xfrm>
            <a:off x="116948" y="620688"/>
            <a:ext cx="8910105" cy="5328592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994" y="650776"/>
            <a:ext cx="6450012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KONZULTACIJE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1003251"/>
            <a:ext cx="91440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-114264" bIns="0">
            <a:spAutoFit/>
          </a:bodyPr>
          <a:lstStyle/>
          <a:p>
            <a:pPr algn="ctr">
              <a:defRPr/>
            </a:pPr>
            <a:r>
              <a:rPr lang="hr-HR" sz="3000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Sportska dvorana </a:t>
            </a:r>
            <a:r>
              <a:rPr lang="hr-HR" sz="3000" i="1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Martinovka </a:t>
            </a:r>
          </a:p>
          <a:p>
            <a:pPr algn="ctr">
              <a:defRPr/>
            </a:pPr>
            <a:r>
              <a:rPr lang="hr-HR" sz="3000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Miramarska bb</a:t>
            </a:r>
            <a:endParaRPr lang="hr-HR" sz="3000" dirty="0">
              <a:ln>
                <a:solidFill>
                  <a:sysClr val="windowText" lastClr="000000"/>
                </a:solidFill>
              </a:ln>
              <a:latin typeface="+mn-lt"/>
            </a:endParaRPr>
          </a:p>
          <a:p>
            <a:pPr algn="ctr" eaLnBrk="0" hangingPunct="0">
              <a:defRPr/>
            </a:pPr>
            <a:r>
              <a:rPr lang="hr-HR" sz="3000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kabinet br. 7</a:t>
            </a:r>
            <a:endParaRPr lang="hr-HR" sz="3000" dirty="0">
              <a:ln>
                <a:solidFill>
                  <a:sysClr val="windowText" lastClr="000000"/>
                </a:solidFill>
              </a:ln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667750" y="0"/>
            <a:ext cx="22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0"/>
              <a:t>.</a:t>
            </a:r>
          </a:p>
        </p:txBody>
      </p:sp>
      <p:pic>
        <p:nvPicPr>
          <p:cNvPr id="2" name="Picture 2" descr="D:\korisnik\Desktop\martin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90234"/>
            <a:ext cx="5760640" cy="38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rispy\Desktop\ogl ploč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4159">
            <a:off x="481690" y="3793478"/>
            <a:ext cx="4079875" cy="2582862"/>
          </a:xfrm>
          <a:prstGeom prst="rect">
            <a:avLst/>
          </a:prstGeom>
          <a:noFill/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51520" y="2305035"/>
            <a:ext cx="889248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-114264" bIns="0">
            <a:spAutoFit/>
          </a:bodyPr>
          <a:lstStyle/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800" b="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pročitajte </a:t>
            </a:r>
            <a:r>
              <a:rPr lang="hr-HR" sz="2800" b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obavijesti </a:t>
            </a:r>
            <a:r>
              <a:rPr lang="hr-HR" sz="2800" i="1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nastavnika</a:t>
            </a:r>
            <a:r>
              <a:rPr lang="hr-HR" sz="2800" b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na oglasnoj ploči u zgradi Fakulteta i na </a:t>
            </a:r>
            <a:r>
              <a:rPr lang="hr-HR" sz="2800" b="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web-</a:t>
            </a:r>
            <a:r>
              <a:rPr lang="hr-HR" sz="2800" b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stranici Katedre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1346994" y="1340768"/>
            <a:ext cx="6450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SVAKAKO</a:t>
            </a:r>
            <a:endParaRPr lang="hr-HR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323057" y="1154832"/>
            <a:ext cx="849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PRIJE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NEGO ŠTO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DOĐETE  </a:t>
            </a:r>
            <a:endParaRPr lang="hr-HR" sz="4000" b="1" dirty="0" smtClean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 KONZULTACIJE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1506" name="Picture 2" descr="C:\Users\Krispy\Desktop\PROJEKTI\FIL PROJEKTI\USF\WEB STRANICA\fotografije za zaglavnik\Filozofski\CSC_0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6340">
            <a:off x="4641920" y="3747843"/>
            <a:ext cx="3976826" cy="26412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91680" y="1551012"/>
            <a:ext cx="7439025" cy="403244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hr-HR" sz="20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dirty="0"/>
              <a:t>k</a:t>
            </a:r>
            <a:r>
              <a:rPr lang="hr-HR" dirty="0" smtClean="0"/>
              <a:t>ontaktirajte isključivo nositelja/</a:t>
            </a:r>
            <a:r>
              <a:rPr lang="hr-HR" dirty="0" err="1" smtClean="0"/>
              <a:t>icu</a:t>
            </a:r>
            <a:r>
              <a:rPr lang="hr-HR" dirty="0" smtClean="0"/>
              <a:t> kineziološke aktivnosti koju ste izabrali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dirty="0"/>
              <a:t>s</a:t>
            </a:r>
            <a:r>
              <a:rPr lang="hr-HR" dirty="0" smtClean="0"/>
              <a:t>lobodno pitajte na nastavi i konzultacijama ili se javite nositeljima sporta putem zajedničkog </a:t>
            </a:r>
            <a:r>
              <a:rPr lang="hr-HR" i="1" dirty="0" smtClean="0"/>
              <a:t>e-</a:t>
            </a:r>
            <a:r>
              <a:rPr lang="hr-HR" i="1" dirty="0" err="1" smtClean="0"/>
              <a:t>maila</a:t>
            </a:r>
            <a:r>
              <a:rPr lang="hr-HR" dirty="0" smtClean="0"/>
              <a:t>: </a:t>
            </a:r>
            <a:r>
              <a:rPr lang="hr-HR" b="1" dirty="0" err="1" smtClean="0">
                <a:solidFill>
                  <a:srgbClr val="FF9900"/>
                </a:solidFill>
              </a:rPr>
              <a:t>tzk</a:t>
            </a:r>
            <a:r>
              <a:rPr lang="hr-HR" b="1" dirty="0" smtClean="0">
                <a:solidFill>
                  <a:srgbClr val="FF9900"/>
                </a:solidFill>
              </a:rPr>
              <a:t>@</a:t>
            </a:r>
            <a:r>
              <a:rPr lang="hr-HR" b="1" dirty="0" err="1" smtClean="0">
                <a:solidFill>
                  <a:srgbClr val="FF9900"/>
                </a:solidFill>
              </a:rPr>
              <a:t>ffzg.hr</a:t>
            </a:r>
            <a:endParaRPr lang="hr-HR" b="1" dirty="0" smtClean="0">
              <a:solidFill>
                <a:srgbClr val="FF9900"/>
              </a:solidFill>
            </a:endParaRPr>
          </a:p>
        </p:txBody>
      </p:sp>
      <p:pic>
        <p:nvPicPr>
          <p:cNvPr id="76802" name="Picture 2" descr="C:\Users\Krispy\Desktop\usklic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8023">
            <a:off x="-472444" y="1118964"/>
            <a:ext cx="3429000" cy="4686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29463" cy="5445224"/>
          </a:xfrm>
        </p:spPr>
        <p:txBody>
          <a:bodyPr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pl-PL" sz="3100" b="0" dirty="0" smtClean="0">
                <a:solidFill>
                  <a:schemeClr val="tx1"/>
                </a:solidFill>
              </a:rPr>
              <a:t>za ljetni semestar akademske godine 2014/2015. </a:t>
            </a:r>
            <a: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na stranici Katedre:</a:t>
            </a:r>
            <a:r>
              <a:rPr lang="pl-PL" sz="3100" b="0" u="sng" dirty="0" smtClean="0">
                <a:solidFill>
                  <a:schemeClr val="tx1"/>
                </a:solidFill>
              </a:rPr>
              <a:t/>
            </a:r>
            <a:br>
              <a:rPr lang="pl-PL" sz="3100" b="0" u="sng" dirty="0" smtClean="0">
                <a:solidFill>
                  <a:schemeClr val="tx1"/>
                </a:solidFill>
              </a:rPr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		</a:t>
            </a:r>
            <a:r>
              <a:rPr lang="hr-HR" sz="31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www.tzk.ffzg.unizg.hr</a:t>
            </a:r>
            <a:r>
              <a:rPr lang="hr-H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b="0" dirty="0" smtClean="0">
                <a:solidFill>
                  <a:schemeClr val="tx1"/>
                </a:solidFill>
              </a:rPr>
              <a:t>Nakon što izaberete sport i termin satnice, u vezi sa svim vašim daljnjim pitanjima o kolegiju TZK-a </a:t>
            </a:r>
            <a:br>
              <a:rPr lang="pl-PL" sz="2900" b="0" dirty="0" smtClean="0">
                <a:solidFill>
                  <a:schemeClr val="tx1"/>
                </a:solidFill>
              </a:rPr>
            </a:br>
            <a:r>
              <a:rPr lang="pl-PL" sz="2900" b="0" dirty="0" smtClean="0">
                <a:solidFill>
                  <a:schemeClr val="tx1"/>
                </a:solidFill>
              </a:rPr>
              <a:t>možete kontaktirati </a:t>
            </a:r>
            <a:br>
              <a:rPr lang="pl-PL" sz="2900" b="0" dirty="0" smtClean="0">
                <a:solidFill>
                  <a:schemeClr val="tx1"/>
                </a:solidFill>
              </a:rPr>
            </a:br>
            <a:r>
              <a:rPr lang="pl-P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nositelja/icu</a:t>
            </a:r>
            <a:r>
              <a:rPr lang="pl-PL" sz="2900" b="1" dirty="0" smtClean="0">
                <a:solidFill>
                  <a:srgbClr val="FF0000"/>
                </a:solidFill>
              </a:rPr>
              <a:t> </a:t>
            </a:r>
            <a:r>
              <a:rPr lang="pl-PL" sz="2900" b="0" dirty="0" smtClean="0">
                <a:solidFill>
                  <a:schemeClr val="tx1"/>
                </a:solidFill>
              </a:rPr>
              <a:t>tog sporta.</a:t>
            </a:r>
            <a:r>
              <a:rPr lang="pl-PL" sz="2800" b="0" dirty="0" smtClean="0">
                <a:solidFill>
                  <a:schemeClr val="tx1"/>
                </a:solidFill>
              </a:rPr>
              <a:t/>
            </a:r>
            <a:br>
              <a:rPr lang="pl-PL" sz="2800" b="0" dirty="0" smtClean="0">
                <a:solidFill>
                  <a:schemeClr val="tx1"/>
                </a:solidFill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Vidi, čitaj:</a:t>
            </a:r>
            <a:r>
              <a:rPr lang="pl-PL" sz="2900" b="0" dirty="0" smtClean="0">
                <a:solidFill>
                  <a:schemeClr val="tx1"/>
                </a:solidFill>
              </a:rPr>
              <a:t/>
            </a:r>
            <a:br>
              <a:rPr lang="pl-PL" sz="2900" b="0" dirty="0" smtClean="0">
                <a:solidFill>
                  <a:schemeClr val="tx1"/>
                </a:solidFill>
              </a:rPr>
            </a:br>
            <a:r>
              <a:rPr lang="hr-HR" sz="2900" b="0" dirty="0" smtClean="0">
                <a:solidFill>
                  <a:schemeClr val="tx1"/>
                </a:solidFill>
              </a:rPr>
              <a:t>sve na </a:t>
            </a:r>
            <a:r>
              <a:rPr lang="hr-HR" sz="2900" b="0" i="1" dirty="0" smtClean="0">
                <a:solidFill>
                  <a:schemeClr val="tx1"/>
                </a:solidFill>
              </a:rPr>
              <a:t>web</a:t>
            </a:r>
            <a:r>
              <a:rPr lang="hr-HR" sz="2900" b="0" dirty="0" smtClean="0">
                <a:solidFill>
                  <a:schemeClr val="tx1"/>
                </a:solidFill>
              </a:rPr>
              <a:t>-u Katedre i osobnim stranicama </a:t>
            </a:r>
            <a:br>
              <a:rPr lang="hr-HR" sz="2900" b="0" dirty="0" smtClean="0">
                <a:solidFill>
                  <a:schemeClr val="tx1"/>
                </a:solidFill>
              </a:rPr>
            </a:br>
            <a:r>
              <a:rPr lang="hr-HR" sz="2900" b="0" dirty="0" smtClean="0">
                <a:solidFill>
                  <a:schemeClr val="tx1"/>
                </a:solidFill>
              </a:rPr>
              <a:t>nastavnika/</a:t>
            </a:r>
            <a:r>
              <a:rPr lang="hr-HR" sz="2900" b="0" dirty="0" err="1" smtClean="0">
                <a:solidFill>
                  <a:schemeClr val="tx1"/>
                </a:solidFill>
              </a:rPr>
              <a:t>ca</a:t>
            </a:r>
            <a:r>
              <a:rPr lang="hr-HR" sz="2900" b="0" dirty="0" smtClean="0">
                <a:solidFill>
                  <a:schemeClr val="tx1"/>
                </a:solidFill>
              </a:rPr>
              <a:t>.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endParaRPr lang="hr-HR" sz="22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662905"/>
            <a:ext cx="8496300" cy="677863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pl-PL" sz="4000" b="1" kern="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RASPORED </a:t>
            </a:r>
            <a:r>
              <a:rPr lang="pl-PL" sz="40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SATI </a:t>
            </a:r>
            <a:r>
              <a:rPr lang="pl-PL" sz="4000" b="1" kern="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kolegija </a:t>
            </a:r>
            <a:r>
              <a:rPr lang="pl-PL" sz="40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TZK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Krispy\Desktop\ppt design\Aerobika copy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3907654"/>
            <a:ext cx="4788025" cy="30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50825" y="260350"/>
            <a:ext cx="88931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r-HR" sz="3200" i="1">
                <a:solidFill>
                  <a:srgbClr val="FFE7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r-HR" sz="3200" i="1">
                <a:solidFill>
                  <a:srgbClr val="FFE7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693291"/>
            <a:ext cx="8785225" cy="863501"/>
          </a:xfrm>
        </p:spPr>
        <p:txBody>
          <a:bodyPr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br>
              <a:rPr lang="hr-HR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Tjelesne i zdravstvene kulture</a:t>
            </a:r>
            <a:br>
              <a:rPr lang="hr-HR" sz="3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 ljetnom semestru 2014/2015.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743744" y="2459707"/>
            <a:ext cx="7656512" cy="3057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PONEDJELJAK, </a:t>
            </a:r>
            <a:r>
              <a:rPr lang="hr-HR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r-HR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ožujka 2015.</a:t>
            </a:r>
          </a:p>
          <a:p>
            <a:pPr eaLnBrk="1" hangingPunct="1">
              <a:defRPr/>
            </a:pPr>
            <a:endParaRPr lang="hr-HR" sz="3600" dirty="0" smtClean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968" y="692696"/>
            <a:ext cx="416806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POČETAK NASTAVE</a:t>
            </a:r>
            <a:endParaRPr lang="hr-HR" sz="4000" dirty="0">
              <a:ln>
                <a:solidFill>
                  <a:schemeClr val="tx1"/>
                </a:solidFill>
              </a:ln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7171" name="Picture 3" descr="D:\korisnik\Desktop\koša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D:\korisnik\Desktop\zumba-ffzg-tzk_5_id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29060"/>
      </p:ext>
    </p:extLst>
  </p:cSld>
  <p:clrMapOvr>
    <a:masterClrMapping/>
  </p:clrMapOvr>
  <p:transition advClick="0" advTm="4000"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8850" name="Picture 2" descr="http://www.ffzg.unizg.hr/tzk/wp-content/grand-media/image/13_id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97822"/>
            <a:ext cx="8229600" cy="2087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600" smtClean="0"/>
              <a:t>promicanje sporta među studentima</a:t>
            </a:r>
          </a:p>
          <a:p>
            <a:pPr algn="ctr" eaLnBrk="1" hangingPunct="1"/>
            <a:r>
              <a:rPr lang="hr-HR" sz="2600" smtClean="0"/>
              <a:t>sudjelovanje studenata sportaša na sportskim natjecanjima i susretima</a:t>
            </a:r>
          </a:p>
          <a:p>
            <a:pPr algn="ctr" eaLnBrk="1" hangingPunct="1"/>
            <a:r>
              <a:rPr lang="hr-HR" sz="2600" smtClean="0"/>
              <a:t>osnivanje sportskih sekcija</a:t>
            </a:r>
            <a:endParaRPr lang="hr-HR" sz="26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6613" y="4217715"/>
            <a:ext cx="74707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3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  <a:r>
              <a:rPr lang="hr-HR" sz="3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45060" name="Picture 4" descr="SUFF_logo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756" y="1772022"/>
            <a:ext cx="23764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80169" y="1169457"/>
            <a:ext cx="8983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  –  SPORTSKA 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UDRUGA</a:t>
            </a:r>
          </a:p>
          <a:p>
            <a:pPr algn="ctr" eaLnBrk="0" hangingPunct="0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FILOZOFSKOG  FAKULTETA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Krispy\Desktop\250px-European_stars_-_stylise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71700"/>
            <a:ext cx="6768751" cy="671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pPr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KOLEGIJ:</a:t>
            </a:r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organizacija nastave i opterećenje studenata</a:t>
            </a:r>
            <a:endParaRPr lang="hr-HR" sz="26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72307" y="1916832"/>
            <a:ext cx="7799387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</a:rPr>
              <a:t>    Članak 69 (st. 12) Statuta Sveučilišta u Zagrebu i članak 32 Pravilnika o studiranju na preddiplomskim i diplomskim studijima Sveučilišta navode sljedeće:</a:t>
            </a:r>
          </a:p>
          <a:p>
            <a:pPr>
              <a:buFontTx/>
              <a:buNone/>
            </a:pPr>
            <a:endParaRPr lang="hr-HR" sz="2200" dirty="0" smtClean="0">
              <a:ln>
                <a:solidFill>
                  <a:schemeClr val="tx1"/>
                </a:solidFill>
              </a:ln>
            </a:endParaRPr>
          </a:p>
          <a:p>
            <a:pPr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Nastavu Tjelesne i zdravstvene kulture sastavnice izvode kroz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obaveznu nastavu na prvoj i drugoj godini preddiplomskog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, odnosno integriranog studija, te neobaveznu u ostalim godinama studija.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Nastava i izvannastavne djelatnosti studenata izvode se izvan satnice.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Ovoj nastavi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ne pripisuju se ECTS-bodovi.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Krispy\Desktop\pehari_id67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11560" y="1241465"/>
            <a:ext cx="8010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STUDENTSKO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SVEUČILIŠNO</a:t>
            </a:r>
          </a:p>
          <a:p>
            <a:pPr algn="ctr" eaLnBrk="0" hangingPunct="0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SPORTSKO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PRVENSTVO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27373"/>
            <a:ext cx="67691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hr-HR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 se tijekom akademske godine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 je natjecanja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Zagrebački sveučilišni športski savez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r-HR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www.zsss.hr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362454"/>
            <a:ext cx="2016224" cy="19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0115" name="Picture 3" descr="C:\Users\Krispy\Desktop\6_id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68313" y="447899"/>
            <a:ext cx="822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MENS </a:t>
            </a:r>
            <a:r>
              <a:rPr lang="hr-HR" sz="4000" b="1" i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SANA </a:t>
            </a:r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CORPORE SANO</a:t>
            </a:r>
            <a:r>
              <a:rPr lang="hr-HR" sz="4000" b="1" i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835025" y="6237486"/>
            <a:ext cx="7473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r-HR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!                   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63" name="Picture 3" descr="C:\Users\Krispy\Desktop\5_id1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3" y="1092152"/>
            <a:ext cx="7022675" cy="50731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rispy\Desktop\ppt design\korektivna gimnastika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332656"/>
            <a:ext cx="1565036" cy="679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94" y="1080021"/>
            <a:ext cx="8820150" cy="141287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Izvedbeni nastavni plan i program </a:t>
            </a:r>
            <a:b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kolegija TZK za studente FFZG-a</a:t>
            </a:r>
            <a:endParaRPr lang="hr-HR" sz="4000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00522" y="1728192"/>
            <a:ext cx="6696744" cy="3933056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prilagođen je materijalnim uvjetima za provedbu nastave koje osigurava Filozofski fakultet</a:t>
            </a:r>
          </a:p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uvažava  preferencije studenata Fakulteta prema pojedinim kineziološkim aktivnostima 	</a:t>
            </a:r>
            <a:r>
              <a:rPr lang="hr-HR" sz="2400" dirty="0" smtClean="0"/>
              <a:t>(KA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uzima u obzir rezultate istraživanja studentske populacije na FF-u od 2001. godine nadalje; dosadašnje bavljenje tjelesnom aktivnosti, znanje plivanja, navike zdravog življenja, motivaciju, potrebe, stavove, primjedbe…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py\Desktop\ruke 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PROVOĐENJE NASTAVE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0838" y="1166019"/>
            <a:ext cx="8442325" cy="4525963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hr-HR" sz="2600" dirty="0" smtClean="0"/>
              <a:t>Okvirni programski sadržaji provode se: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semestralno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tjedana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/>
              <a:t>fond od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sati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/>
              <a:t>tjedno: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min </a:t>
            </a:r>
            <a:r>
              <a:rPr lang="hr-HR" sz="2600" dirty="0" smtClean="0"/>
              <a:t>(2 nastavna sata)</a:t>
            </a:r>
          </a:p>
          <a:p>
            <a:pPr algn="ctr"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hr-HR" sz="2600" dirty="0" smtClean="0"/>
              <a:t>ukupno u akad. god.: 30 tjedana, 60 sati, po 2 nastavna sata 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hr-HR" sz="2600" dirty="0" smtClean="0"/>
              <a:t>prilagodba obaveza sportaša i zdravstvena prilagodba obaveza provode se u dogovoru s liječnicom i predmetnim nastavnikom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rispy\Desktop\PROJEKTI\FIL PROJEKTI\USF\WEB STRANICA\fotografije za zaglavnik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354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ZAPISNIK</a:t>
            </a:r>
            <a:br>
              <a:rPr lang="hr-HR" sz="4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</a:br>
            <a:r>
              <a:rPr lang="hr-HR" sz="2800" smtClean="0"/>
              <a:t>10. redovne sjednice Fakultetskoga vijeća </a:t>
            </a:r>
            <a:br>
              <a:rPr lang="hr-HR" sz="2800" smtClean="0"/>
            </a:br>
            <a:r>
              <a:rPr lang="hr-HR" sz="2800" smtClean="0"/>
              <a:t>Filozofskog fakulteta u Zagrebu </a:t>
            </a:r>
            <a:br>
              <a:rPr lang="hr-HR" sz="2800" smtClean="0"/>
            </a:br>
            <a:r>
              <a:rPr lang="hr-HR" sz="2800" smtClean="0"/>
              <a:t>održane 17. srpnja 2014. u Vijećnici fakulteta</a:t>
            </a:r>
            <a:r>
              <a:rPr lang="hr-HR" sz="3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r-HR" sz="3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hr-HR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3324423"/>
            <a:ext cx="8245152" cy="4137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107.1. </a:t>
            </a:r>
            <a:r>
              <a:rPr lang="hr-HR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Fakultetsko vijeće javnim je izjašnjavanjem jednoglasno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donijelo sljedeću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 l u k u:</a:t>
            </a:r>
          </a:p>
          <a:p>
            <a:pPr>
              <a:buFontTx/>
              <a:buNone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„Prihvaća se izvedbeni i nastavni plan i program predmeta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hr-H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Tjelesne i zdravstvene kulture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hr-H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Krispy\Desktop\ppt design\joga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66"/>
          <a:stretch>
            <a:fillRect/>
          </a:stretch>
        </p:blipFill>
        <p:spPr bwMode="auto">
          <a:xfrm>
            <a:off x="4248472" y="1916832"/>
            <a:ext cx="4932040" cy="369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504" y="1008112"/>
            <a:ext cx="8820150" cy="584988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hr-HR" sz="1800" dirty="0" smtClean="0"/>
              <a:t>Kineziološke su aktivnosti grupirane u </a:t>
            </a:r>
            <a:r>
              <a:rPr lang="hr-HR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sedam programa (A-D): </a:t>
            </a:r>
          </a:p>
          <a:p>
            <a:pPr>
              <a:buFontTx/>
              <a:buNone/>
            </a:pPr>
            <a:endParaRPr lang="hr-HR" sz="1800" b="1" dirty="0" smtClean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A program </a:t>
            </a:r>
            <a:r>
              <a:rPr lang="hr-HR" sz="1800" dirty="0" smtClean="0"/>
              <a:t>– osnovne redovne kineziološke aktivnosti</a:t>
            </a:r>
          </a:p>
          <a:p>
            <a:pPr>
              <a:buFont typeface="Wingdings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B program </a:t>
            </a:r>
            <a:r>
              <a:rPr lang="hr-HR" sz="1800" dirty="0" smtClean="0"/>
              <a:t>–</a:t>
            </a:r>
            <a:r>
              <a:rPr lang="hr-HR" sz="1800" b="1" dirty="0" smtClean="0"/>
              <a:t> </a:t>
            </a:r>
            <a:r>
              <a:rPr lang="hr-HR" sz="1800" dirty="0" smtClean="0"/>
              <a:t>fakultativne interesne kineziološke aktivnosti </a:t>
            </a:r>
          </a:p>
          <a:p>
            <a:pPr marL="0" indent="0">
              <a:buNone/>
            </a:pPr>
            <a:r>
              <a:rPr lang="hr-HR" sz="1800" dirty="0" smtClean="0"/>
              <a:t>	            uz novčanu participaciju</a:t>
            </a:r>
          </a:p>
          <a:p>
            <a:pPr>
              <a:buFont typeface="Wingdings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C program </a:t>
            </a:r>
            <a:r>
              <a:rPr lang="hr-HR" sz="1800" dirty="0" smtClean="0"/>
              <a:t>– kineziološke aktivnosti za studente s invaliditetom</a:t>
            </a:r>
          </a:p>
          <a:p>
            <a:pPr>
              <a:buFont typeface="Wingdings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D program </a:t>
            </a:r>
            <a:r>
              <a:rPr lang="hr-HR" sz="1800" dirty="0" smtClean="0"/>
              <a:t>– izborne kineziološke aktivnosti za studente viših </a:t>
            </a:r>
          </a:p>
          <a:p>
            <a:pPr marL="0" indent="0">
              <a:buNone/>
            </a:pPr>
            <a:r>
              <a:rPr lang="hr-HR" sz="1800" dirty="0" smtClean="0"/>
              <a:t>	           godina studija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E program </a:t>
            </a:r>
            <a:r>
              <a:rPr lang="hr-HR" sz="1800" dirty="0" smtClean="0"/>
              <a:t>– auditorne vježbe: edukativne tribine, seminari, </a:t>
            </a:r>
          </a:p>
          <a:p>
            <a:pPr marL="0" indent="0">
              <a:buNone/>
            </a:pPr>
            <a:r>
              <a:rPr lang="hr-HR" sz="1800" dirty="0" smtClean="0"/>
              <a:t>	           radionice, tečajevi i ostalo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F program </a:t>
            </a:r>
            <a:r>
              <a:rPr lang="hr-HR" sz="1800" dirty="0" smtClean="0"/>
              <a:t>– putovanja i izleti s organiziranom nastavom iz TZK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 smtClean="0">
                <a:solidFill>
                  <a:srgbClr val="006600"/>
                </a:solidFill>
              </a:rPr>
              <a:t>G program </a:t>
            </a:r>
            <a:r>
              <a:rPr lang="hr-HR" sz="1800" dirty="0" smtClean="0"/>
              <a:t>– sport: sportska poduka, natjecanja na razini </a:t>
            </a:r>
          </a:p>
          <a:p>
            <a:pPr marL="0" indent="0">
              <a:buNone/>
            </a:pPr>
            <a:r>
              <a:rPr lang="hr-HR" sz="1800" dirty="0" smtClean="0"/>
              <a:t>	           fakulteta – SUFF, ZSSS-a, HASS-a, međunarodna, susreti</a:t>
            </a:r>
          </a:p>
          <a:p>
            <a:pPr>
              <a:buFontTx/>
              <a:buNone/>
            </a:pPr>
            <a:endParaRPr lang="hr-HR" sz="1800" dirty="0" smtClean="0"/>
          </a:p>
          <a:p>
            <a:pPr>
              <a:buFontTx/>
              <a:buNone/>
            </a:pPr>
            <a:endParaRPr lang="hr-HR" sz="18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hr-HR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Napomena:  </a:t>
            </a:r>
            <a:r>
              <a:rPr lang="hr-HR" sz="1800" i="1" dirty="0" smtClean="0"/>
              <a:t>zbog nedovoljnih prostornih uvjeta i umanjenih materijalnih mogućnosti, nisu svi navedeni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r-HR" sz="1800" i="1" dirty="0" smtClean="0"/>
              <a:t>sportovi u ponudi</a:t>
            </a:r>
            <a:r>
              <a:rPr lang="hr-HR" sz="1800" b="1" i="1" dirty="0" smtClean="0"/>
              <a:t>                                                     </a:t>
            </a:r>
            <a:r>
              <a:rPr lang="hr-HR" sz="1800" b="1" dirty="0" smtClean="0"/>
              <a:t>   </a:t>
            </a:r>
          </a:p>
          <a:p>
            <a:pPr>
              <a:buFontTx/>
              <a:buNone/>
            </a:pPr>
            <a:r>
              <a:rPr lang="hr-HR" sz="1800" dirty="0" smtClean="0"/>
              <a:t>                    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621060"/>
            <a:ext cx="91440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ODABRATI PROGRAM?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552" y="1296144"/>
            <a:ext cx="8136904" cy="50851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hr-HR" sz="2000" dirty="0" smtClean="0"/>
              <a:t>Nakon što proučite svoj raspored predavanja i ostalih fakultetskih obaveza, odaberite: </a:t>
            </a:r>
          </a:p>
          <a:p>
            <a:pPr marL="857250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hr-HR" sz="2000" dirty="0" smtClean="0"/>
              <a:t>jednu kineziološku aktivnost</a:t>
            </a:r>
          </a:p>
          <a:p>
            <a:pPr marL="857250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hr-HR" sz="2000" dirty="0" smtClean="0"/>
              <a:t>samo jednom tjedno </a:t>
            </a:r>
          </a:p>
          <a:p>
            <a:pPr marL="857250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hr-HR" sz="2000" dirty="0" smtClean="0"/>
              <a:t>iz </a:t>
            </a:r>
            <a:r>
              <a:rPr lang="hr-HR" sz="2000" dirty="0"/>
              <a:t>A</a:t>
            </a:r>
            <a:r>
              <a:rPr lang="hr-HR" sz="2000" dirty="0" smtClean="0"/>
              <a:t> programa ili, ako želite, potpuno </a:t>
            </a:r>
            <a:r>
              <a:rPr lang="hr-H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dobrovoljno </a:t>
            </a:r>
            <a:r>
              <a:rPr lang="hr-HR" sz="2000" dirty="0" smtClean="0"/>
              <a:t>uz</a:t>
            </a:r>
            <a:r>
              <a:rPr lang="hr-H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novčanu participaciju</a:t>
            </a:r>
          </a:p>
          <a:p>
            <a:pPr marL="457200" indent="-457200" algn="just">
              <a:buNone/>
              <a:defRPr/>
            </a:pPr>
            <a:endParaRPr lang="hr-HR" sz="2600" dirty="0" smtClean="0">
              <a:solidFill>
                <a:srgbClr val="FFCC00"/>
              </a:solidFill>
            </a:endParaRPr>
          </a:p>
          <a:p>
            <a:pPr algn="ctr">
              <a:buFontTx/>
              <a:buNone/>
              <a:defRPr/>
            </a:pP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Odaberite sport i termin na koji vremenski možete stići.</a:t>
            </a:r>
          </a:p>
          <a:p>
            <a:pPr algn="just">
              <a:buFontTx/>
              <a:buNone/>
              <a:defRPr/>
            </a:pPr>
            <a:endParaRPr lang="hr-HR" sz="2400" b="1" dirty="0" smtClean="0">
              <a:solidFill>
                <a:srgbClr val="FF9900"/>
              </a:solidFill>
            </a:endParaRPr>
          </a:p>
          <a:p>
            <a:pPr algn="just">
              <a:buFontTx/>
              <a:buNone/>
              <a:defRPr/>
            </a:pPr>
            <a:r>
              <a:rPr lang="hr-HR" sz="26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/>
              <a:t>Opredijelite se s obzirom na: </a:t>
            </a:r>
          </a:p>
          <a:p>
            <a:pPr algn="just">
              <a:defRPr/>
            </a:pPr>
            <a:r>
              <a:rPr lang="hr-HR" sz="2000" i="1" dirty="0" smtClean="0"/>
              <a:t>svoj osobni interes, </a:t>
            </a:r>
          </a:p>
          <a:p>
            <a:pPr algn="just">
              <a:defRPr/>
            </a:pPr>
            <a:r>
              <a:rPr lang="hr-HR" sz="2000" i="1" dirty="0" smtClean="0"/>
              <a:t>stupanj usvojenosti motoričkih znanja (tijekom dosadašnjeg školovanja),</a:t>
            </a:r>
          </a:p>
          <a:p>
            <a:pPr algn="just">
              <a:defRPr/>
            </a:pPr>
            <a:r>
              <a:rPr lang="hr-HR" sz="2000" i="1" dirty="0" smtClean="0"/>
              <a:t>razinu sposobnosti,</a:t>
            </a:r>
          </a:p>
          <a:p>
            <a:pPr algn="just">
              <a:defRPr/>
            </a:pPr>
            <a:r>
              <a:rPr lang="hr-HR" sz="2000" i="1" dirty="0" smtClean="0"/>
              <a:t>opće zdravstveno stanje</a:t>
            </a:r>
            <a:r>
              <a:rPr lang="hr-HR" sz="2000" dirty="0" smtClean="0"/>
              <a:t>.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1040</TotalTime>
  <Words>1477</Words>
  <Application>Microsoft Office PowerPoint</Application>
  <PresentationFormat>On-screen Show (4:3)</PresentationFormat>
  <Paragraphs>356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KOLEGIJ:   organizacija nastave i opterećenje studenata</vt:lpstr>
      <vt:lpstr>Izvedbeni nastavni plan i program  kolegija TZK za studente FFZG-a</vt:lpstr>
      <vt:lpstr>PROVOĐENJE NASTAVE</vt:lpstr>
      <vt:lpstr>ZAPISNIK 10. redovne sjednice Fakultetskoga vijeća  Filozofskog fakulteta u Zagrebu  održane 17. srpnja 2014. u Vijećnici fakulteta </vt:lpstr>
      <vt:lpstr>PROGRAM</vt:lpstr>
      <vt:lpstr>KAKO ODABRATI PROGRAM?</vt:lpstr>
      <vt:lpstr>OKVIRNI PROGRAMSKI SADRŽAJI  A PROGRAM osnovne redovne kineziološke aktivnosti</vt:lpstr>
      <vt:lpstr>PowerPoint Presentation</vt:lpstr>
      <vt:lpstr>PowerPoint Presentation</vt:lpstr>
      <vt:lpstr>  MOGUĆNOST IZBORA U  ZIMSKOM SEMESTRU 2013/2014.  </vt:lpstr>
      <vt:lpstr>PowerPoint Presentation</vt:lpstr>
      <vt:lpstr>SURADNJA KATEDRE</vt:lpstr>
      <vt:lpstr>PowerPoint Presentation</vt:lpstr>
      <vt:lpstr>Streljaštvo za studente s invaliditetom</vt:lpstr>
      <vt:lpstr>PowerPoint Presentation</vt:lpstr>
      <vt:lpstr>PowerPoint Presentation</vt:lpstr>
      <vt:lpstr>WEB KATEDRE: www.tzk.ffzg.unizg.hr I OSOBNE  STRANICE NASTAVNIKA:</vt:lpstr>
      <vt:lpstr>E-MAIL-ADRESA KATEDRE</vt:lpstr>
      <vt:lpstr>PowerPoint Presentation</vt:lpstr>
      <vt:lpstr>PowerPoint Presentation</vt:lpstr>
      <vt:lpstr>VAŽNO PRAVILO</vt:lpstr>
      <vt:lpstr>PowerPoint Presentation</vt:lpstr>
      <vt:lpstr>PowerPoint Presentation</vt:lpstr>
      <vt:lpstr>UVJETI ZA POTPIS </vt:lpstr>
      <vt:lpstr>PowerPoint Presentation</vt:lpstr>
      <vt:lpstr>ZDRAVSTVENA PRILAGODBA</vt:lpstr>
      <vt:lpstr>PRIJEPIS POTPISA  </vt:lpstr>
      <vt:lpstr>NE PRESKOČITE!</vt:lpstr>
      <vt:lpstr>KONZULTACIJE </vt:lpstr>
      <vt:lpstr>PowerPoint Presentation</vt:lpstr>
      <vt:lpstr>PowerPoint Presentation</vt:lpstr>
      <vt:lpstr>za ljetni semestar akademske godine 2014/2015. je na stranici Katedre:    www.tzk.ffzg.unizg.hr  Nakon što izaberete sport i termin satnice, u vezi sa svim vašim daljnjim pitanjima o kolegiju TZK-a  možete kontaktirati  nositelja/icu tog sporta.  Vidi, čitaj: sve na web-u Katedre i osobnim stranicama  nastavnika/ca. </vt:lpstr>
      <vt:lpstr>           Tjelesne i zdravstvene kulture u ljetnom semestru 2014/2015.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Krispy;Jelka Gošnik</dc:creator>
  <cp:lastModifiedBy>Jelka</cp:lastModifiedBy>
  <cp:revision>155</cp:revision>
  <dcterms:created xsi:type="dcterms:W3CDTF">2014-02-13T01:09:18Z</dcterms:created>
  <dcterms:modified xsi:type="dcterms:W3CDTF">2015-02-25T15:06:20Z</dcterms:modified>
</cp:coreProperties>
</file>